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64" r:id="rId4"/>
    <p:sldId id="260" r:id="rId5"/>
    <p:sldId id="259" r:id="rId6"/>
    <p:sldId id="258" r:id="rId7"/>
    <p:sldId id="261" r:id="rId8"/>
    <p:sldId id="265" r:id="rId9"/>
    <p:sldId id="267" r:id="rId10"/>
    <p:sldId id="272" r:id="rId11"/>
    <p:sldId id="266" r:id="rId12"/>
    <p:sldId id="268" r:id="rId13"/>
    <p:sldId id="269" r:id="rId14"/>
    <p:sldId id="270" r:id="rId15"/>
    <p:sldId id="271" r:id="rId16"/>
    <p:sldId id="262" r:id="rId17"/>
    <p:sldId id="27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1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8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8-14T17:08:37.22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8-14T17:08:41.19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49,'168'2,"178"-5,-292-2,-1-2,5-4,-15 2,0 2,1 2,29 1,-63 4,1 1,0-1,-1 2,1-1,-1 2,2 0,-8-2,1 1,-1 0,0 0,0 0,-1 1,1-1,0 1,-1 0,1 0,-1 0,0 0,0 1,0-1,-1 1,3 3,37 41,-35-40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8-14T17:08:44.46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25,'0'-4,"4"-1,9-1,7 2,4 1,1 1,2 1,-1 1,0 0,-1 0,-1 0,1 1,-2-1,-3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8-14T17:08:46.75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77,'16'0,"9"0,5 0,5 0,5-4,3-2,-1-3,-4 0,-4 1,-4 2,-3 2,-6-2,-3 0,0-4,-3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A46AAA-A083-43E5-9258-A8B1DA2EB5B2}" type="datetimeFigureOut">
              <a:rPr lang="en-US" smtClean="0"/>
              <a:t>8/13/2019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5C37B4-C259-40A4-B6F8-24670883A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39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C37B4-C259-40A4-B6F8-24670883A9A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128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Keys should live in a separate file to provide maximum flexibility.</a:t>
            </a:r>
          </a:p>
          <a:p>
            <a:r>
              <a:rPr lang="en-US" dirty="0"/>
              <a:t>You could have separate keymaps for each of these types. Mix and match anyway you want.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C37B4-C259-40A4-B6F8-24670883A9A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100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</a:t>
            </a:r>
            <a:r>
              <a:rPr lang="en-US" dirty="0" err="1"/>
              <a:t>navtitle</a:t>
            </a:r>
            <a:r>
              <a:rPr lang="en-US" dirty="0"/>
              <a:t> for topics and maps.</a:t>
            </a:r>
          </a:p>
          <a:p>
            <a:r>
              <a:rPr lang="en-US" dirty="0"/>
              <a:t>External link requires a </a:t>
            </a:r>
            <a:r>
              <a:rPr lang="en-US" dirty="0" err="1"/>
              <a:t>navtitle</a:t>
            </a:r>
            <a:r>
              <a:rPr lang="en-US" dirty="0"/>
              <a:t>, a format, and a scope.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C37B4-C259-40A4-B6F8-24670883A9A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061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 Document the icons so they can be reused. Document the text areas. Create hotspots.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C37B4-C259-40A4-B6F8-24670883A9A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019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little cog means different things on different windows.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C37B4-C259-40A4-B6F8-24670883A9A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2555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little cog means different things on different windows.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C37B4-C259-40A4-B6F8-24670883A9A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59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little cog means different things on different windows.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C37B4-C259-40A4-B6F8-24670883A9A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3667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little cog means different things on different windows.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C37B4-C259-40A4-B6F8-24670883A9A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2047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little cog means different things on different windows.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C37B4-C259-40A4-B6F8-24670883A9A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64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7F289-0AA9-462C-A601-A191C089CA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Using keys for everything*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26AA5B-38B1-4480-A9CA-C4D6E6A385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*except finding your car keys</a:t>
            </a:r>
          </a:p>
        </p:txBody>
      </p:sp>
    </p:spTree>
    <p:extLst>
      <p:ext uri="{BB962C8B-B14F-4D97-AF65-F5344CB8AC3E}">
        <p14:creationId xmlns:p14="http://schemas.microsoft.com/office/powerpoint/2010/main" val="887056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622A2-897C-476F-9CFB-A1D7C26BC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Keys are the key…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B2708-E438-48DD-83E8-2A8ECDDA0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r>
              <a:rPr lang="en-US" sz="2400" b="1" dirty="0">
                <a:solidFill>
                  <a:schemeClr val="accent1"/>
                </a:solidFill>
              </a:rPr>
              <a:t>To finding stuff </a:t>
            </a:r>
            <a:r>
              <a:rPr lang="en-US" sz="2400" dirty="0"/>
              <a:t>when you want to link to or reuse it.</a:t>
            </a:r>
          </a:p>
          <a:p>
            <a:r>
              <a:rPr lang="en-US" sz="2400" dirty="0"/>
              <a:t>To quickly finding and </a:t>
            </a:r>
            <a:r>
              <a:rPr lang="en-US" sz="2400" b="1" dirty="0">
                <a:solidFill>
                  <a:schemeClr val="accent1"/>
                </a:solidFill>
              </a:rPr>
              <a:t>fixing broken external links</a:t>
            </a:r>
            <a:r>
              <a:rPr lang="en-US" sz="2400" dirty="0"/>
              <a:t>.</a:t>
            </a:r>
          </a:p>
          <a:p>
            <a:r>
              <a:rPr lang="en-US" sz="2400" b="1" dirty="0">
                <a:solidFill>
                  <a:schemeClr val="accent1"/>
                </a:solidFill>
              </a:rPr>
              <a:t>To changing file characteristics </a:t>
            </a:r>
            <a:r>
              <a:rPr lang="en-US" sz="2400" dirty="0"/>
              <a:t>like the file name, file type, </a:t>
            </a:r>
            <a:r>
              <a:rPr lang="en-US" sz="2400" dirty="0" err="1"/>
              <a:t>navtitle</a:t>
            </a:r>
            <a:r>
              <a:rPr lang="en-US" sz="2400" dirty="0"/>
              <a:t>, or metadata.</a:t>
            </a:r>
          </a:p>
          <a:p>
            <a:r>
              <a:rPr lang="en-US" sz="2400" b="1" dirty="0">
                <a:solidFill>
                  <a:schemeClr val="accent1"/>
                </a:solidFill>
              </a:rPr>
              <a:t>To maintaining changeable terms </a:t>
            </a:r>
            <a:r>
              <a:rPr lang="en-US" sz="2400" dirty="0"/>
              <a:t>so that you don’t get hosed every time those pesky marketing people (or, in extremely rare cases, </a:t>
            </a:r>
            <a:r>
              <a:rPr lang="en-US" sz="2400" i="1" dirty="0"/>
              <a:t>you</a:t>
            </a:r>
            <a:r>
              <a:rPr lang="en-US" sz="2400" dirty="0"/>
              <a:t>) decide to change the name of a product, feature, term, etc.</a:t>
            </a:r>
          </a:p>
          <a:p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573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2DFB8-34D4-4E15-8459-B2E0F714C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 will show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AC7AB-D486-4184-8C6E-18EA222F5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DITA map with</a:t>
            </a:r>
          </a:p>
          <a:p>
            <a:pPr lvl="1"/>
            <a:r>
              <a:rPr lang="en-US" dirty="0"/>
              <a:t>Submaps</a:t>
            </a:r>
          </a:p>
          <a:p>
            <a:pPr lvl="1"/>
            <a:r>
              <a:rPr lang="en-US" dirty="0"/>
              <a:t>Topics (concepts, tasks, reference, and </a:t>
            </a:r>
            <a:r>
              <a:rPr lang="en-US" dirty="0" err="1"/>
              <a:t>glossterm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Graphics</a:t>
            </a:r>
          </a:p>
          <a:p>
            <a:pPr lvl="1"/>
            <a:r>
              <a:rPr lang="en-US" dirty="0"/>
              <a:t>Bitmaps</a:t>
            </a:r>
          </a:p>
          <a:p>
            <a:pPr lvl="1"/>
            <a:r>
              <a:rPr lang="en-US" dirty="0"/>
              <a:t>Internal and external links</a:t>
            </a:r>
          </a:p>
          <a:p>
            <a:r>
              <a:rPr lang="en-US" dirty="0"/>
              <a:t>A DITA key map with key definitions for all of the above</a:t>
            </a:r>
          </a:p>
          <a:p>
            <a:r>
              <a:rPr lang="en-US" dirty="0"/>
              <a:t>OOTB </a:t>
            </a:r>
            <a:r>
              <a:rPr lang="en-US" dirty="0" err="1"/>
              <a:t>oXygen</a:t>
            </a:r>
            <a:r>
              <a:rPr lang="en-US" dirty="0"/>
              <a:t> responsive </a:t>
            </a:r>
            <a:r>
              <a:rPr lang="en-US" dirty="0" err="1"/>
              <a:t>webhelp</a:t>
            </a:r>
            <a:r>
              <a:rPr lang="en-US" dirty="0"/>
              <a:t> output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780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5ED97-2523-4DA8-A58B-6DBADC03A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dirty="0"/>
              <a:t>The main 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DB4376-B134-46A7-BD1F-D830CADE4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8B26C9"/>
                </a:solidFill>
                <a:highlight>
                  <a:srgbClr val="FFFFFF"/>
                </a:highlight>
              </a:rPr>
              <a:t>&lt;?xml version="1.0" encoding="UTF-8"?&gt;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</a:rPr>
              <a:t>&lt;!DOCTYPE map PUBLIC "-//OASIS//DTD DITA Map//EN" "map.dtd"&gt;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&lt;map&gt;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&lt;title&gt;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My Application User Guide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&lt;/title&gt;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mapref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keyref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submap_requirements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/&gt;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mapref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keyref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submap_sites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/&gt;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mapref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keyref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submap_rules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/&gt;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mapref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href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keys_myApp.ditamap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toc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"no"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/&gt;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mapref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href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"keys_myApp2.ditamap"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toc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"no"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/&gt;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&lt;/map&gt;</a:t>
            </a:r>
          </a:p>
          <a:p>
            <a:endParaRPr lang="en-US" dirty="0"/>
          </a:p>
        </p:txBody>
      </p:sp>
      <p:sp>
        <p:nvSpPr>
          <p:cNvPr id="9" name="Callout: Line 8">
            <a:extLst>
              <a:ext uri="{FF2B5EF4-FFF2-40B4-BE49-F238E27FC236}">
                <a16:creationId xmlns:a16="http://schemas.microsoft.com/office/drawing/2014/main" id="{030308C8-380E-4A0A-817B-087AB3C798A1}"/>
              </a:ext>
            </a:extLst>
          </p:cNvPr>
          <p:cNvSpPr/>
          <p:nvPr/>
        </p:nvSpPr>
        <p:spPr>
          <a:xfrm>
            <a:off x="862962" y="3415660"/>
            <a:ext cx="1726250" cy="606751"/>
          </a:xfrm>
          <a:prstGeom prst="borderCallout1">
            <a:avLst>
              <a:gd name="adj1" fmla="val 42693"/>
              <a:gd name="adj2" fmla="val 120380"/>
              <a:gd name="adj3" fmla="val 46303"/>
              <a:gd name="adj4" fmla="val 997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 submaps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11B884-23BD-4EF6-8878-0BE0F9EE541C}"/>
              </a:ext>
            </a:extLst>
          </p:cNvPr>
          <p:cNvSpPr txBox="1"/>
          <p:nvPr/>
        </p:nvSpPr>
        <p:spPr>
          <a:xfrm rot="10800000">
            <a:off x="2896861" y="3290131"/>
            <a:ext cx="4272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}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3309B2-4999-4207-A4BF-26E96A41B291}"/>
              </a:ext>
            </a:extLst>
          </p:cNvPr>
          <p:cNvSpPr txBox="1"/>
          <p:nvPr/>
        </p:nvSpPr>
        <p:spPr>
          <a:xfrm rot="21443198">
            <a:off x="8756754" y="3945499"/>
            <a:ext cx="4272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}</a:t>
            </a:r>
          </a:p>
        </p:txBody>
      </p:sp>
      <p:sp>
        <p:nvSpPr>
          <p:cNvPr id="14" name="Callout: Line 13">
            <a:extLst>
              <a:ext uri="{FF2B5EF4-FFF2-40B4-BE49-F238E27FC236}">
                <a16:creationId xmlns:a16="http://schemas.microsoft.com/office/drawing/2014/main" id="{6F8955E3-846F-4A04-A4FE-5D66A86343A9}"/>
              </a:ext>
            </a:extLst>
          </p:cNvPr>
          <p:cNvSpPr/>
          <p:nvPr/>
        </p:nvSpPr>
        <p:spPr>
          <a:xfrm>
            <a:off x="9364603" y="4022411"/>
            <a:ext cx="1726250" cy="606751"/>
          </a:xfrm>
          <a:prstGeom prst="borderCallout1">
            <a:avLst>
              <a:gd name="adj1" fmla="val 46918"/>
              <a:gd name="adj2" fmla="val -412"/>
              <a:gd name="adj3" fmla="val 54754"/>
              <a:gd name="adj4" fmla="val -170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 keymaps</a:t>
            </a:r>
          </a:p>
        </p:txBody>
      </p:sp>
    </p:spTree>
    <p:extLst>
      <p:ext uri="{BB962C8B-B14F-4D97-AF65-F5344CB8AC3E}">
        <p14:creationId xmlns:p14="http://schemas.microsoft.com/office/powerpoint/2010/main" val="2378124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419BC-10E5-45B8-B1CD-06D4103D7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keymap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29B6F-9331-41BD-AD44-F54908527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98961"/>
            <a:ext cx="9383446" cy="5289846"/>
          </a:xfrm>
        </p:spPr>
        <p:txBody>
          <a:bodyPr>
            <a:normAutofit fontScale="47500" lnSpcReduction="20000"/>
          </a:bodyPr>
          <a:lstStyle/>
          <a:p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&lt;map&gt;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&lt;title&gt;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Keys for My App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&lt;/title&gt;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    </a:t>
            </a:r>
            <a:r>
              <a:rPr lang="en-US" dirty="0">
                <a:solidFill>
                  <a:srgbClr val="006400"/>
                </a:solidFill>
                <a:highlight>
                  <a:srgbClr val="FFFF00"/>
                </a:highlight>
              </a:rPr>
              <a:t>&lt;!--submap keys--&gt;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keydef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keys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submap_requirements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href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requirements.ditamap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00"/>
                </a:highlight>
              </a:rPr>
              <a:t> format</a:t>
            </a:r>
            <a:r>
              <a:rPr lang="en-US" dirty="0">
                <a:solidFill>
                  <a:srgbClr val="FF8040"/>
                </a:solidFill>
                <a:highlight>
                  <a:srgbClr val="FFFF00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00"/>
                </a:highlight>
              </a:rPr>
              <a:t>ditamap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/&gt;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keydef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keys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submap_sites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href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sites.ditamap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format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ditamap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/&gt;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keydef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keys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submap_rules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href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rules.ditamap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format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ditamap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/&gt;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6400"/>
                </a:solidFill>
                <a:highlight>
                  <a:srgbClr val="FFFF00"/>
                </a:highlight>
              </a:rPr>
              <a:t>&lt;!--topic keys--&gt;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keydef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keys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topic_platforms_supported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href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c_supportedPlatforms.dita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/&gt;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keydef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keys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topic_languages_supported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href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c_supportedLanguages.dita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/&gt;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keydef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keys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topic_pageTagging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href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c_pageTagging.dita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/&gt;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keydef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keys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topic_rule_defined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href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c_whatIsARule.dita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/&gt;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keydef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keys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topic_rule_create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href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t_createRule.dita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/&gt;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keydef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keys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topic_rule_delete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href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t_deleteRule.dita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/&gt;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keydef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keys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topic_site_defined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href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c_site.dita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/&gt;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keydef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keys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topic_site_create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href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t_createSite.dita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/&gt;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keydef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keys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topic_site_delete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href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t_deleteSite.dita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/&gt;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keydef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keys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imageList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href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imageList.dita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/&gt;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keydef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keys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fieldList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href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fieldList.dita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/&gt;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6400"/>
                </a:solidFill>
                <a:highlight>
                  <a:srgbClr val="FFFF00"/>
                </a:highlight>
              </a:rPr>
              <a:t>&lt;!--glossary keys--&gt;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keydef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keys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gloss_clientSideCondition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href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glossClientSideCondition.dita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>
                <a:solidFill>
                  <a:srgbClr val="F5844C"/>
                </a:solidFill>
                <a:highlight>
                  <a:srgbClr val="FFFF00"/>
                </a:highlight>
              </a:rPr>
              <a:t>type</a:t>
            </a:r>
            <a:r>
              <a:rPr lang="en-US" dirty="0">
                <a:solidFill>
                  <a:srgbClr val="FF8040"/>
                </a:solidFill>
                <a:highlight>
                  <a:srgbClr val="FFFF00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00"/>
                </a:highlight>
              </a:rPr>
              <a:t>glossentry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/&gt;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keydef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keys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gloss_serverSideCondition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href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glossServerSideCondition.dita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/&gt;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6400"/>
                </a:solidFill>
                <a:highlight>
                  <a:srgbClr val="FFFF00"/>
                </a:highlight>
              </a:rPr>
              <a:t>&lt;!--external links--&gt;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keydef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keys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dilbert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href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"http://www.dilbert.com"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format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"html"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scope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"external"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      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navtitle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"dilbert.com"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/&gt;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6400"/>
                </a:solidFill>
                <a:highlight>
                  <a:srgbClr val="FFFF00"/>
                </a:highlight>
              </a:rPr>
              <a:t>&lt;!--product name keys--&gt;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keydef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keys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prodname_myApp_full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topicmeta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&lt;keywords&gt;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&lt;keyword&gt;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My Application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&lt;/keyword&gt;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&lt;/keywords&gt;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topicmeta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keydef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keydef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keys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prodname_myApp_short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topicmeta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&lt;keywords&gt;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&lt;keyword&gt;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</a:rPr>
              <a:t>myApp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&lt;/keyword&gt;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&lt;/keywords&gt;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topicmeta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keydef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6400"/>
                </a:solidFill>
                <a:highlight>
                  <a:srgbClr val="FFFF00"/>
                </a:highlight>
              </a:rPr>
              <a:t>&lt;!--images--&gt;</a:t>
            </a:r>
            <a:b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keydef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keys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picture_screen_sites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href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"screenSites.png"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>
                <a:solidFill>
                  <a:srgbClr val="F5844C"/>
                </a:solidFill>
                <a:highlight>
                  <a:srgbClr val="FFFF00"/>
                </a:highlight>
              </a:rPr>
              <a:t>format</a:t>
            </a:r>
            <a:r>
              <a:rPr lang="en-US" dirty="0">
                <a:solidFill>
                  <a:srgbClr val="FF8040"/>
                </a:solidFill>
                <a:highlight>
                  <a:srgbClr val="FFFF00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00"/>
                </a:highlight>
              </a:rPr>
              <a:t>png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&gt;&lt;/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keydef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keydef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keys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picture_screen_createNewSite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href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"screenCreateNewSite.png"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format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png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&gt;&lt;/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keydef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keydef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keys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picture_icon_siteModified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href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"iconSiteModified.png"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format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png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&gt;&lt;/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keydef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keydef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keys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picture_icon_ruleAssociatedWithSite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href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"iconRuleAssociatedWithSite.png"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format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png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&gt;&lt;/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keydef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&lt;/map&gt;</a:t>
            </a:r>
          </a:p>
          <a:p>
            <a:endParaRPr lang="en-US" dirty="0"/>
          </a:p>
        </p:txBody>
      </p:sp>
      <p:sp>
        <p:nvSpPr>
          <p:cNvPr id="5" name="Callout: Line 4">
            <a:extLst>
              <a:ext uri="{FF2B5EF4-FFF2-40B4-BE49-F238E27FC236}">
                <a16:creationId xmlns:a16="http://schemas.microsoft.com/office/drawing/2014/main" id="{D3005714-008F-4F7C-856C-6F575EED990A}"/>
              </a:ext>
            </a:extLst>
          </p:cNvPr>
          <p:cNvSpPr/>
          <p:nvPr/>
        </p:nvSpPr>
        <p:spPr>
          <a:xfrm>
            <a:off x="589497" y="2902913"/>
            <a:ext cx="1726250" cy="606751"/>
          </a:xfrm>
          <a:prstGeom prst="borderCallout1">
            <a:avLst>
              <a:gd name="adj1" fmla="val -208011"/>
              <a:gd name="adj2" fmla="val 146618"/>
              <a:gd name="adj3" fmla="val 46303"/>
              <a:gd name="adj4" fmla="val 997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key type sections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AE96AA7-6E79-4363-B841-05CBA9D44D96}"/>
              </a:ext>
            </a:extLst>
          </p:cNvPr>
          <p:cNvCxnSpPr>
            <a:cxnSpLocks/>
            <a:stCxn id="5" idx="0"/>
          </p:cNvCxnSpPr>
          <p:nvPr/>
        </p:nvCxnSpPr>
        <p:spPr>
          <a:xfrm flipV="1">
            <a:off x="2315747" y="2068082"/>
            <a:ext cx="803468" cy="1138207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451A69-682C-4FF1-A525-CE3A8E3F1FC6}"/>
              </a:ext>
            </a:extLst>
          </p:cNvPr>
          <p:cNvCxnSpPr>
            <a:cxnSpLocks/>
            <a:stCxn id="5" idx="0"/>
          </p:cNvCxnSpPr>
          <p:nvPr/>
        </p:nvCxnSpPr>
        <p:spPr>
          <a:xfrm>
            <a:off x="2315747" y="3206289"/>
            <a:ext cx="803468" cy="163082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1C31C79-91AC-4AA5-B53D-1D3898FEE4DF}"/>
              </a:ext>
            </a:extLst>
          </p:cNvPr>
          <p:cNvCxnSpPr>
            <a:cxnSpLocks/>
            <a:stCxn id="5" idx="0"/>
          </p:cNvCxnSpPr>
          <p:nvPr/>
        </p:nvCxnSpPr>
        <p:spPr>
          <a:xfrm>
            <a:off x="2315747" y="3206289"/>
            <a:ext cx="803468" cy="837933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1E83128-6041-4B92-9E2C-F5F48DE0BEC1}"/>
              </a:ext>
            </a:extLst>
          </p:cNvPr>
          <p:cNvCxnSpPr>
            <a:cxnSpLocks/>
            <a:stCxn id="5" idx="0"/>
          </p:cNvCxnSpPr>
          <p:nvPr/>
        </p:nvCxnSpPr>
        <p:spPr>
          <a:xfrm>
            <a:off x="2315747" y="3206289"/>
            <a:ext cx="803468" cy="2476054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llout: Line 19">
            <a:extLst>
              <a:ext uri="{FF2B5EF4-FFF2-40B4-BE49-F238E27FC236}">
                <a16:creationId xmlns:a16="http://schemas.microsoft.com/office/drawing/2014/main" id="{E9BC01C0-1417-4359-AF7C-78522C2C573B}"/>
              </a:ext>
            </a:extLst>
          </p:cNvPr>
          <p:cNvSpPr/>
          <p:nvPr/>
        </p:nvSpPr>
        <p:spPr>
          <a:xfrm>
            <a:off x="8981385" y="1808257"/>
            <a:ext cx="1931680" cy="978227"/>
          </a:xfrm>
          <a:prstGeom prst="borderCallout1">
            <a:avLst>
              <a:gd name="adj1" fmla="val -5799"/>
              <a:gd name="adj2" fmla="val -48527"/>
              <a:gd name="adj3" fmla="val 50118"/>
              <a:gd name="adj4" fmla="val 7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>
                <a:solidFill>
                  <a:schemeClr val="accent6"/>
                </a:solidFill>
              </a:rPr>
              <a:t>format</a:t>
            </a:r>
            <a:r>
              <a:rPr lang="en-US" dirty="0"/>
              <a:t> required for </a:t>
            </a:r>
            <a:r>
              <a:rPr lang="en-US" dirty="0" err="1"/>
              <a:t>ditamap</a:t>
            </a:r>
            <a:r>
              <a:rPr lang="en-US" dirty="0"/>
              <a:t> keys</a:t>
            </a:r>
          </a:p>
        </p:txBody>
      </p:sp>
      <p:sp>
        <p:nvSpPr>
          <p:cNvPr id="21" name="Callout: Line 20">
            <a:extLst>
              <a:ext uri="{FF2B5EF4-FFF2-40B4-BE49-F238E27FC236}">
                <a16:creationId xmlns:a16="http://schemas.microsoft.com/office/drawing/2014/main" id="{0DBE2B53-5F7C-4D54-B99C-802B3993237A}"/>
              </a:ext>
            </a:extLst>
          </p:cNvPr>
          <p:cNvSpPr/>
          <p:nvPr/>
        </p:nvSpPr>
        <p:spPr>
          <a:xfrm>
            <a:off x="8981385" y="3220305"/>
            <a:ext cx="1931680" cy="1099768"/>
          </a:xfrm>
          <a:prstGeom prst="borderCallout1">
            <a:avLst>
              <a:gd name="adj1" fmla="val 28138"/>
              <a:gd name="adj2" fmla="val -26308"/>
              <a:gd name="adj3" fmla="val 50118"/>
              <a:gd name="adj4" fmla="val 7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>
                <a:solidFill>
                  <a:schemeClr val="accent6"/>
                </a:solidFill>
              </a:rPr>
              <a:t>type</a:t>
            </a:r>
            <a:r>
              <a:rPr lang="en-US" dirty="0"/>
              <a:t> </a:t>
            </a:r>
            <a:r>
              <a:rPr lang="en-US" i="1" dirty="0"/>
              <a:t>may be </a:t>
            </a:r>
            <a:r>
              <a:rPr lang="en-US" dirty="0"/>
              <a:t>required for non-standard topic keys</a:t>
            </a:r>
          </a:p>
        </p:txBody>
      </p:sp>
      <p:sp>
        <p:nvSpPr>
          <p:cNvPr id="22" name="Callout: Line 21">
            <a:extLst>
              <a:ext uri="{FF2B5EF4-FFF2-40B4-BE49-F238E27FC236}">
                <a16:creationId xmlns:a16="http://schemas.microsoft.com/office/drawing/2014/main" id="{B85ADCF5-2025-423B-95D8-E4B795C56A66}"/>
              </a:ext>
            </a:extLst>
          </p:cNvPr>
          <p:cNvSpPr/>
          <p:nvPr/>
        </p:nvSpPr>
        <p:spPr>
          <a:xfrm>
            <a:off x="8910413" y="4745792"/>
            <a:ext cx="1931680" cy="978227"/>
          </a:xfrm>
          <a:prstGeom prst="borderCallout1">
            <a:avLst>
              <a:gd name="adj1" fmla="val 96261"/>
              <a:gd name="adj2" fmla="val -87652"/>
              <a:gd name="adj3" fmla="val 50118"/>
              <a:gd name="adj4" fmla="val 7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>
                <a:solidFill>
                  <a:schemeClr val="accent6"/>
                </a:solidFill>
              </a:rPr>
              <a:t>format</a:t>
            </a:r>
            <a:r>
              <a:rPr lang="en-US" dirty="0"/>
              <a:t> required for graphic keys</a:t>
            </a:r>
          </a:p>
        </p:txBody>
      </p:sp>
    </p:spTree>
    <p:extLst>
      <p:ext uri="{BB962C8B-B14F-4D97-AF65-F5344CB8AC3E}">
        <p14:creationId xmlns:p14="http://schemas.microsoft.com/office/powerpoint/2010/main" val="3639893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84F84-BAD0-4776-B63E-7DF743C0C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196820"/>
            <a:ext cx="8911687" cy="632122"/>
          </a:xfrm>
        </p:spPr>
        <p:txBody>
          <a:bodyPr>
            <a:normAutofit fontScale="90000"/>
          </a:bodyPr>
          <a:lstStyle/>
          <a:p>
            <a:r>
              <a:rPr lang="en-US" dirty="0"/>
              <a:t>Key definition closeup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21D9F12-51A7-472A-BA47-3F6B3527DF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9842538"/>
              </p:ext>
            </p:extLst>
          </p:nvPr>
        </p:nvGraphicFramePr>
        <p:xfrm>
          <a:off x="2592925" y="894460"/>
          <a:ext cx="8915400" cy="558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4241">
                  <a:extLst>
                    <a:ext uri="{9D8B030D-6E8A-4147-A177-3AD203B41FA5}">
                      <a16:colId xmlns:a16="http://schemas.microsoft.com/office/drawing/2014/main" val="1705772116"/>
                    </a:ext>
                  </a:extLst>
                </a:gridCol>
                <a:gridCol w="6941159">
                  <a:extLst>
                    <a:ext uri="{9D8B030D-6E8A-4147-A177-3AD203B41FA5}">
                      <a16:colId xmlns:a16="http://schemas.microsoft.com/office/drawing/2014/main" val="549397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Type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Code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08895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Submap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96"/>
                          </a:solidFill>
                          <a:highlight>
                            <a:srgbClr val="FFFFFF"/>
                          </a:highlight>
                        </a:rPr>
                        <a:t>&lt;</a:t>
                      </a:r>
                      <a:r>
                        <a:rPr lang="en-US" dirty="0" err="1">
                          <a:solidFill>
                            <a:srgbClr val="000096"/>
                          </a:solidFill>
                          <a:highlight>
                            <a:srgbClr val="FFFFFF"/>
                          </a:highlight>
                        </a:rPr>
                        <a:t>keydef</a:t>
                      </a:r>
                      <a:r>
                        <a:rPr lang="en-US" dirty="0">
                          <a:solidFill>
                            <a:srgbClr val="F5844C"/>
                          </a:solidFill>
                          <a:highlight>
                            <a:srgbClr val="FFFFFF"/>
                          </a:highlight>
                        </a:rPr>
                        <a:t> keys</a:t>
                      </a:r>
                      <a:r>
                        <a:rPr lang="en-US" dirty="0">
                          <a:solidFill>
                            <a:srgbClr val="FF8040"/>
                          </a:solidFill>
                          <a:highlight>
                            <a:srgbClr val="FFFFFF"/>
                          </a:highlight>
                        </a:rPr>
                        <a:t>=</a:t>
                      </a:r>
                      <a:r>
                        <a:rPr lang="en-US" dirty="0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"</a:t>
                      </a:r>
                      <a:r>
                        <a:rPr lang="en-US" dirty="0" err="1">
                          <a:solidFill>
                            <a:srgbClr val="993300"/>
                          </a:solidFill>
                          <a:highlight>
                            <a:srgbClr val="FFFF00"/>
                          </a:highlight>
                        </a:rPr>
                        <a:t>submap</a:t>
                      </a:r>
                      <a:r>
                        <a:rPr lang="en-US" dirty="0" err="1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_requirements</a:t>
                      </a:r>
                      <a:r>
                        <a:rPr lang="en-US" dirty="0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"</a:t>
                      </a:r>
                      <a:r>
                        <a:rPr lang="en-US" dirty="0">
                          <a:solidFill>
                            <a:srgbClr val="F5844C"/>
                          </a:solidFill>
                          <a:highlight>
                            <a:srgbClr val="FFFFFF"/>
                          </a:highlight>
                        </a:rPr>
                        <a:t> </a:t>
                      </a:r>
                      <a:r>
                        <a:rPr lang="en-US" dirty="0" err="1">
                          <a:solidFill>
                            <a:srgbClr val="F5844C"/>
                          </a:solidFill>
                          <a:highlight>
                            <a:srgbClr val="FFFFFF"/>
                          </a:highlight>
                        </a:rPr>
                        <a:t>href</a:t>
                      </a:r>
                      <a:r>
                        <a:rPr lang="en-US" dirty="0">
                          <a:solidFill>
                            <a:srgbClr val="FF8040"/>
                          </a:solidFill>
                          <a:highlight>
                            <a:srgbClr val="FFFFFF"/>
                          </a:highlight>
                        </a:rPr>
                        <a:t>=</a:t>
                      </a:r>
                      <a:r>
                        <a:rPr lang="en-US" dirty="0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"</a:t>
                      </a:r>
                      <a:r>
                        <a:rPr lang="en-US" dirty="0" err="1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requirements.ditamap</a:t>
                      </a:r>
                      <a:r>
                        <a:rPr lang="en-US" dirty="0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"</a:t>
                      </a:r>
                      <a:r>
                        <a:rPr lang="en-US" dirty="0">
                          <a:solidFill>
                            <a:srgbClr val="F5844C"/>
                          </a:solidFill>
                          <a:highlight>
                            <a:srgbClr val="FFFFFF"/>
                          </a:highlight>
                        </a:rPr>
                        <a:t> format</a:t>
                      </a:r>
                      <a:r>
                        <a:rPr lang="en-US" dirty="0">
                          <a:solidFill>
                            <a:srgbClr val="FF8040"/>
                          </a:solidFill>
                          <a:highlight>
                            <a:srgbClr val="FFFFFF"/>
                          </a:highlight>
                        </a:rPr>
                        <a:t>=</a:t>
                      </a:r>
                      <a:r>
                        <a:rPr lang="en-US" dirty="0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"</a:t>
                      </a:r>
                      <a:r>
                        <a:rPr lang="en-US" dirty="0" err="1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ditamap</a:t>
                      </a:r>
                      <a:r>
                        <a:rPr lang="en-US" dirty="0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"</a:t>
                      </a:r>
                      <a:r>
                        <a:rPr lang="en-US" dirty="0">
                          <a:solidFill>
                            <a:srgbClr val="000096"/>
                          </a:solidFill>
                          <a:highlight>
                            <a:srgbClr val="FFFFFF"/>
                          </a:highlight>
                        </a:rPr>
                        <a:t>/&gt;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3966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Topic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96"/>
                          </a:solidFill>
                          <a:highlight>
                            <a:srgbClr val="FFFFFF"/>
                          </a:highlight>
                        </a:rPr>
                        <a:t>&lt;</a:t>
                      </a:r>
                      <a:r>
                        <a:rPr lang="en-US" dirty="0" err="1">
                          <a:solidFill>
                            <a:srgbClr val="000096"/>
                          </a:solidFill>
                          <a:highlight>
                            <a:srgbClr val="FFFFFF"/>
                          </a:highlight>
                        </a:rPr>
                        <a:t>keydef</a:t>
                      </a:r>
                      <a:r>
                        <a:rPr lang="en-US" dirty="0">
                          <a:solidFill>
                            <a:srgbClr val="F5844C"/>
                          </a:solidFill>
                          <a:highlight>
                            <a:srgbClr val="FFFFFF"/>
                          </a:highlight>
                        </a:rPr>
                        <a:t> keys</a:t>
                      </a:r>
                      <a:r>
                        <a:rPr lang="en-US" dirty="0">
                          <a:solidFill>
                            <a:srgbClr val="FF8040"/>
                          </a:solidFill>
                          <a:highlight>
                            <a:srgbClr val="FFFFFF"/>
                          </a:highlight>
                        </a:rPr>
                        <a:t>=</a:t>
                      </a:r>
                      <a:r>
                        <a:rPr lang="en-US" dirty="0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"</a:t>
                      </a:r>
                      <a:r>
                        <a:rPr lang="en-US" dirty="0" err="1">
                          <a:solidFill>
                            <a:srgbClr val="993300"/>
                          </a:solidFill>
                          <a:highlight>
                            <a:srgbClr val="FFFF00"/>
                          </a:highlight>
                        </a:rPr>
                        <a:t>topic</a:t>
                      </a:r>
                      <a:r>
                        <a:rPr lang="en-US" dirty="0" err="1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_platforms_supported</a:t>
                      </a:r>
                      <a:r>
                        <a:rPr lang="en-US" dirty="0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"</a:t>
                      </a:r>
                      <a:r>
                        <a:rPr lang="en-US" dirty="0">
                          <a:solidFill>
                            <a:srgbClr val="F5844C"/>
                          </a:solidFill>
                          <a:highlight>
                            <a:srgbClr val="FFFFFF"/>
                          </a:highlight>
                        </a:rPr>
                        <a:t> </a:t>
                      </a:r>
                      <a:r>
                        <a:rPr lang="en-US" dirty="0" err="1">
                          <a:solidFill>
                            <a:srgbClr val="F5844C"/>
                          </a:solidFill>
                          <a:highlight>
                            <a:srgbClr val="FFFFFF"/>
                          </a:highlight>
                        </a:rPr>
                        <a:t>href</a:t>
                      </a:r>
                      <a:r>
                        <a:rPr lang="en-US" dirty="0">
                          <a:solidFill>
                            <a:srgbClr val="FF8040"/>
                          </a:solidFill>
                          <a:highlight>
                            <a:srgbClr val="FFFFFF"/>
                          </a:highlight>
                        </a:rPr>
                        <a:t>=</a:t>
                      </a:r>
                      <a:r>
                        <a:rPr lang="en-US" dirty="0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"</a:t>
                      </a:r>
                      <a:r>
                        <a:rPr lang="en-US" dirty="0" err="1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c_supportedPlatforms.dita</a:t>
                      </a:r>
                      <a:r>
                        <a:rPr lang="en-US" dirty="0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"</a:t>
                      </a:r>
                      <a:r>
                        <a:rPr lang="en-US" dirty="0">
                          <a:solidFill>
                            <a:srgbClr val="000096"/>
                          </a:solidFill>
                          <a:highlight>
                            <a:srgbClr val="FFFFFF"/>
                          </a:highlight>
                        </a:rPr>
                        <a:t>/&gt;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9511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Glossentry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96"/>
                          </a:solidFill>
                          <a:highlight>
                            <a:srgbClr val="FFFFFF"/>
                          </a:highlight>
                        </a:rPr>
                        <a:t>&lt;</a:t>
                      </a:r>
                      <a:r>
                        <a:rPr lang="en-US" dirty="0" err="1">
                          <a:solidFill>
                            <a:srgbClr val="000096"/>
                          </a:solidFill>
                          <a:highlight>
                            <a:srgbClr val="FFFFFF"/>
                          </a:highlight>
                        </a:rPr>
                        <a:t>keydef</a:t>
                      </a:r>
                      <a:r>
                        <a:rPr lang="en-US" dirty="0">
                          <a:solidFill>
                            <a:srgbClr val="F5844C"/>
                          </a:solidFill>
                          <a:highlight>
                            <a:srgbClr val="FFFFFF"/>
                          </a:highlight>
                        </a:rPr>
                        <a:t> keys</a:t>
                      </a:r>
                      <a:r>
                        <a:rPr lang="en-US" dirty="0">
                          <a:solidFill>
                            <a:srgbClr val="FF8040"/>
                          </a:solidFill>
                          <a:highlight>
                            <a:srgbClr val="FFFFFF"/>
                          </a:highlight>
                        </a:rPr>
                        <a:t>=</a:t>
                      </a:r>
                      <a:r>
                        <a:rPr lang="en-US" dirty="0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"</a:t>
                      </a:r>
                      <a:r>
                        <a:rPr lang="en-US" dirty="0" err="1">
                          <a:solidFill>
                            <a:srgbClr val="993300"/>
                          </a:solidFill>
                          <a:highlight>
                            <a:srgbClr val="FFFF00"/>
                          </a:highlight>
                        </a:rPr>
                        <a:t>gloss</a:t>
                      </a:r>
                      <a:r>
                        <a:rPr lang="en-US" dirty="0" err="1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_clientSideCondition</a:t>
                      </a:r>
                      <a:r>
                        <a:rPr lang="en-US" dirty="0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"</a:t>
                      </a:r>
                      <a:r>
                        <a:rPr lang="en-US" dirty="0">
                          <a:solidFill>
                            <a:srgbClr val="F5844C"/>
                          </a:solidFill>
                          <a:highlight>
                            <a:srgbClr val="FFFFFF"/>
                          </a:highlight>
                        </a:rPr>
                        <a:t> </a:t>
                      </a:r>
                      <a:r>
                        <a:rPr lang="en-US" dirty="0" err="1">
                          <a:solidFill>
                            <a:srgbClr val="F5844C"/>
                          </a:solidFill>
                          <a:highlight>
                            <a:srgbClr val="FFFFFF"/>
                          </a:highlight>
                        </a:rPr>
                        <a:t>href</a:t>
                      </a:r>
                      <a:r>
                        <a:rPr lang="en-US" dirty="0">
                          <a:solidFill>
                            <a:srgbClr val="FF8040"/>
                          </a:solidFill>
                          <a:highlight>
                            <a:srgbClr val="FFFFFF"/>
                          </a:highlight>
                        </a:rPr>
                        <a:t>=</a:t>
                      </a:r>
                      <a:r>
                        <a:rPr lang="en-US" dirty="0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"</a:t>
                      </a:r>
                      <a:r>
                        <a:rPr lang="en-US" dirty="0" err="1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glossClientSideCondition.dita</a:t>
                      </a:r>
                      <a:r>
                        <a:rPr lang="en-US" dirty="0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"</a:t>
                      </a:r>
                      <a:r>
                        <a:rPr lang="en-US" dirty="0">
                          <a:solidFill>
                            <a:srgbClr val="F5844C"/>
                          </a:solidFill>
                          <a:highlight>
                            <a:srgbClr val="FFFFFF"/>
                          </a:highlight>
                        </a:rPr>
                        <a:t> type</a:t>
                      </a:r>
                      <a:r>
                        <a:rPr lang="en-US" dirty="0">
                          <a:solidFill>
                            <a:srgbClr val="FF8040"/>
                          </a:solidFill>
                          <a:highlight>
                            <a:srgbClr val="FFFFFF"/>
                          </a:highlight>
                        </a:rPr>
                        <a:t>=</a:t>
                      </a:r>
                      <a:r>
                        <a:rPr lang="en-US" dirty="0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"</a:t>
                      </a:r>
                      <a:r>
                        <a:rPr lang="en-US" dirty="0" err="1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glossentry</a:t>
                      </a:r>
                      <a:r>
                        <a:rPr lang="en-US" dirty="0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"</a:t>
                      </a:r>
                      <a:r>
                        <a:rPr lang="en-US" dirty="0">
                          <a:solidFill>
                            <a:srgbClr val="000096"/>
                          </a:solidFill>
                          <a:highlight>
                            <a:srgbClr val="FFFFFF"/>
                          </a:highlight>
                        </a:rPr>
                        <a:t>/&gt;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4795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External link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96"/>
                          </a:solidFill>
                          <a:highlight>
                            <a:srgbClr val="FFFFFF"/>
                          </a:highlight>
                        </a:rPr>
                        <a:t>&lt;</a:t>
                      </a:r>
                      <a:r>
                        <a:rPr lang="en-US" dirty="0" err="1">
                          <a:solidFill>
                            <a:srgbClr val="000096"/>
                          </a:solidFill>
                          <a:highlight>
                            <a:srgbClr val="FFFFFF"/>
                          </a:highlight>
                        </a:rPr>
                        <a:t>keydef</a:t>
                      </a:r>
                      <a:r>
                        <a:rPr lang="en-US" dirty="0">
                          <a:solidFill>
                            <a:srgbClr val="F5844C"/>
                          </a:solidFill>
                          <a:highlight>
                            <a:srgbClr val="FFFFFF"/>
                          </a:highlight>
                        </a:rPr>
                        <a:t> keys</a:t>
                      </a:r>
                      <a:r>
                        <a:rPr lang="en-US" dirty="0">
                          <a:solidFill>
                            <a:srgbClr val="FF8040"/>
                          </a:solidFill>
                          <a:highlight>
                            <a:srgbClr val="FFFFFF"/>
                          </a:highlight>
                        </a:rPr>
                        <a:t>=</a:t>
                      </a:r>
                      <a:r>
                        <a:rPr lang="en-US" dirty="0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"</a:t>
                      </a:r>
                      <a:r>
                        <a:rPr lang="en-US" dirty="0" err="1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dilbert</a:t>
                      </a:r>
                      <a:r>
                        <a:rPr lang="en-US" dirty="0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"</a:t>
                      </a:r>
                      <a:r>
                        <a:rPr lang="en-US" dirty="0">
                          <a:solidFill>
                            <a:srgbClr val="F5844C"/>
                          </a:solidFill>
                          <a:highlight>
                            <a:srgbClr val="FFFFFF"/>
                          </a:highlight>
                        </a:rPr>
                        <a:t> </a:t>
                      </a:r>
                      <a:r>
                        <a:rPr lang="en-US" dirty="0" err="1">
                          <a:solidFill>
                            <a:srgbClr val="F5844C"/>
                          </a:solidFill>
                          <a:highlight>
                            <a:srgbClr val="FFFFFF"/>
                          </a:highlight>
                        </a:rPr>
                        <a:t>href</a:t>
                      </a:r>
                      <a:r>
                        <a:rPr lang="en-US" dirty="0">
                          <a:solidFill>
                            <a:srgbClr val="FF8040"/>
                          </a:solidFill>
                          <a:highlight>
                            <a:srgbClr val="FFFFFF"/>
                          </a:highlight>
                        </a:rPr>
                        <a:t>=</a:t>
                      </a:r>
                      <a:r>
                        <a:rPr lang="en-US" dirty="0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"http://www.dilbert.com"</a:t>
                      </a:r>
                      <a:r>
                        <a:rPr lang="en-US" dirty="0">
                          <a:solidFill>
                            <a:srgbClr val="F5844C"/>
                          </a:solidFill>
                          <a:highlight>
                            <a:srgbClr val="FFFFFF"/>
                          </a:highlight>
                        </a:rPr>
                        <a:t> format</a:t>
                      </a:r>
                      <a:r>
                        <a:rPr lang="en-US" dirty="0">
                          <a:solidFill>
                            <a:srgbClr val="FF8040"/>
                          </a:solidFill>
                          <a:highlight>
                            <a:srgbClr val="FFFFFF"/>
                          </a:highlight>
                        </a:rPr>
                        <a:t>=</a:t>
                      </a:r>
                      <a:r>
                        <a:rPr lang="en-US" dirty="0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"html"</a:t>
                      </a:r>
                      <a:r>
                        <a:rPr lang="en-US" dirty="0">
                          <a:solidFill>
                            <a:srgbClr val="F5844C"/>
                          </a:solidFill>
                          <a:highlight>
                            <a:srgbClr val="FFFFFF"/>
                          </a:highlight>
                        </a:rPr>
                        <a:t> scope</a:t>
                      </a:r>
                      <a:r>
                        <a:rPr lang="en-US" dirty="0">
                          <a:solidFill>
                            <a:srgbClr val="FF8040"/>
                          </a:solidFill>
                          <a:highlight>
                            <a:srgbClr val="FFFFFF"/>
                          </a:highlight>
                        </a:rPr>
                        <a:t>=</a:t>
                      </a:r>
                      <a:r>
                        <a:rPr lang="en-US" dirty="0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"external“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</a:rPr>
                        <a:t> </a:t>
                      </a:r>
                      <a:r>
                        <a:rPr lang="en-US" dirty="0" err="1">
                          <a:solidFill>
                            <a:srgbClr val="F5844C"/>
                          </a:solidFill>
                          <a:highlight>
                            <a:srgbClr val="FFFFFF"/>
                          </a:highlight>
                        </a:rPr>
                        <a:t>navtitle</a:t>
                      </a:r>
                      <a:r>
                        <a:rPr lang="en-US" dirty="0">
                          <a:solidFill>
                            <a:srgbClr val="FF8040"/>
                          </a:solidFill>
                          <a:highlight>
                            <a:srgbClr val="FFFFFF"/>
                          </a:highlight>
                        </a:rPr>
                        <a:t>=</a:t>
                      </a:r>
                      <a:r>
                        <a:rPr lang="en-US" dirty="0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"dilbert.com"</a:t>
                      </a:r>
                      <a:r>
                        <a:rPr lang="en-US" dirty="0">
                          <a:solidFill>
                            <a:srgbClr val="000096"/>
                          </a:solidFill>
                          <a:highlight>
                            <a:srgbClr val="FFFFFF"/>
                          </a:highlight>
                        </a:rPr>
                        <a:t>/&gt;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1279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Product name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96"/>
                          </a:solidFill>
                          <a:highlight>
                            <a:srgbClr val="FFFFFF"/>
                          </a:highlight>
                        </a:rPr>
                        <a:t>&lt;</a:t>
                      </a:r>
                      <a:r>
                        <a:rPr lang="en-US" dirty="0" err="1">
                          <a:solidFill>
                            <a:srgbClr val="000096"/>
                          </a:solidFill>
                          <a:highlight>
                            <a:srgbClr val="FFFFFF"/>
                          </a:highlight>
                        </a:rPr>
                        <a:t>keydef</a:t>
                      </a:r>
                      <a:r>
                        <a:rPr lang="en-US" dirty="0">
                          <a:solidFill>
                            <a:srgbClr val="F5844C"/>
                          </a:solidFill>
                          <a:highlight>
                            <a:srgbClr val="FFFFFF"/>
                          </a:highlight>
                        </a:rPr>
                        <a:t> keys</a:t>
                      </a:r>
                      <a:r>
                        <a:rPr lang="en-US" dirty="0">
                          <a:solidFill>
                            <a:srgbClr val="FF8040"/>
                          </a:solidFill>
                          <a:highlight>
                            <a:srgbClr val="FFFFFF"/>
                          </a:highlight>
                        </a:rPr>
                        <a:t>=</a:t>
                      </a:r>
                      <a:r>
                        <a:rPr lang="en-US" dirty="0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"</a:t>
                      </a:r>
                      <a:r>
                        <a:rPr lang="en-US" dirty="0" err="1">
                          <a:solidFill>
                            <a:srgbClr val="993300"/>
                          </a:solidFill>
                          <a:highlight>
                            <a:srgbClr val="FFFF00"/>
                          </a:highlight>
                        </a:rPr>
                        <a:t>prodname</a:t>
                      </a:r>
                      <a:r>
                        <a:rPr lang="en-US" dirty="0" err="1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_myApp_full</a:t>
                      </a:r>
                      <a:r>
                        <a:rPr lang="en-US" dirty="0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"</a:t>
                      </a:r>
                      <a:r>
                        <a:rPr lang="en-US" dirty="0">
                          <a:solidFill>
                            <a:srgbClr val="000096"/>
                          </a:solidFill>
                          <a:highlight>
                            <a:srgbClr val="FFFFFF"/>
                          </a:highlight>
                        </a:rPr>
                        <a:t>&gt;</a:t>
                      </a:r>
                      <a:br>
                        <a:rPr lang="en-US" dirty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</a:rPr>
                      </a:br>
                      <a:r>
                        <a:rPr lang="en-US" dirty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</a:rPr>
                        <a:t>        </a:t>
                      </a:r>
                      <a:r>
                        <a:rPr lang="en-US" dirty="0">
                          <a:solidFill>
                            <a:srgbClr val="000096"/>
                          </a:solidFill>
                          <a:highlight>
                            <a:srgbClr val="FFFFFF"/>
                          </a:highlight>
                        </a:rPr>
                        <a:t>&lt;</a:t>
                      </a:r>
                      <a:r>
                        <a:rPr lang="en-US" dirty="0" err="1">
                          <a:solidFill>
                            <a:srgbClr val="000096"/>
                          </a:solidFill>
                          <a:highlight>
                            <a:srgbClr val="FFFFFF"/>
                          </a:highlight>
                        </a:rPr>
                        <a:t>topicmeta</a:t>
                      </a:r>
                      <a:r>
                        <a:rPr lang="en-US" dirty="0">
                          <a:solidFill>
                            <a:srgbClr val="000096"/>
                          </a:solidFill>
                          <a:highlight>
                            <a:srgbClr val="FFFFFF"/>
                          </a:highlight>
                        </a:rPr>
                        <a:t>&gt;</a:t>
                      </a:r>
                      <a:br>
                        <a:rPr lang="en-US" dirty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</a:rPr>
                      </a:br>
                      <a:r>
                        <a:rPr lang="en-US" dirty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</a:rPr>
                        <a:t>            </a:t>
                      </a:r>
                      <a:r>
                        <a:rPr lang="en-US" dirty="0">
                          <a:solidFill>
                            <a:srgbClr val="000096"/>
                          </a:solidFill>
                          <a:highlight>
                            <a:srgbClr val="FFFFFF"/>
                          </a:highlight>
                        </a:rPr>
                        <a:t>&lt;keywords&gt;</a:t>
                      </a:r>
                      <a:br>
                        <a:rPr lang="en-US" dirty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</a:rPr>
                      </a:br>
                      <a:r>
                        <a:rPr lang="en-US" dirty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</a:rPr>
                        <a:t>                </a:t>
                      </a:r>
                      <a:r>
                        <a:rPr lang="en-US" dirty="0">
                          <a:solidFill>
                            <a:srgbClr val="000096"/>
                          </a:solidFill>
                          <a:highlight>
                            <a:srgbClr val="FFFFFF"/>
                          </a:highlight>
                        </a:rPr>
                        <a:t>&lt;keyword&gt;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</a:rPr>
                        <a:t>My Application</a:t>
                      </a:r>
                      <a:r>
                        <a:rPr lang="en-US" dirty="0">
                          <a:solidFill>
                            <a:srgbClr val="000096"/>
                          </a:solidFill>
                          <a:highlight>
                            <a:srgbClr val="FFFFFF"/>
                          </a:highlight>
                        </a:rPr>
                        <a:t>&lt;/keyword&gt;</a:t>
                      </a:r>
                      <a:br>
                        <a:rPr lang="en-US" dirty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</a:rPr>
                      </a:br>
                      <a:r>
                        <a:rPr lang="en-US" dirty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</a:rPr>
                        <a:t>            </a:t>
                      </a:r>
                      <a:r>
                        <a:rPr lang="en-US" dirty="0">
                          <a:solidFill>
                            <a:srgbClr val="000096"/>
                          </a:solidFill>
                          <a:highlight>
                            <a:srgbClr val="FFFFFF"/>
                          </a:highlight>
                        </a:rPr>
                        <a:t>&lt;/keywords&gt;</a:t>
                      </a:r>
                      <a:br>
                        <a:rPr lang="en-US" dirty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</a:rPr>
                      </a:br>
                      <a:r>
                        <a:rPr lang="en-US" dirty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</a:rPr>
                        <a:t>        </a:t>
                      </a:r>
                      <a:r>
                        <a:rPr lang="en-US" dirty="0">
                          <a:solidFill>
                            <a:srgbClr val="000096"/>
                          </a:solidFill>
                          <a:highlight>
                            <a:srgbClr val="FFFFFF"/>
                          </a:highlight>
                        </a:rPr>
                        <a:t>&lt;/</a:t>
                      </a:r>
                      <a:r>
                        <a:rPr lang="en-US" dirty="0" err="1">
                          <a:solidFill>
                            <a:srgbClr val="000096"/>
                          </a:solidFill>
                          <a:highlight>
                            <a:srgbClr val="FFFFFF"/>
                          </a:highlight>
                        </a:rPr>
                        <a:t>topicmeta</a:t>
                      </a:r>
                      <a:r>
                        <a:rPr lang="en-US" dirty="0">
                          <a:solidFill>
                            <a:srgbClr val="000096"/>
                          </a:solidFill>
                          <a:highlight>
                            <a:srgbClr val="FFFFFF"/>
                          </a:highlight>
                        </a:rPr>
                        <a:t>&gt;</a:t>
                      </a:r>
                      <a:br>
                        <a:rPr lang="en-US" dirty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</a:rPr>
                      </a:br>
                      <a:r>
                        <a:rPr lang="en-US" dirty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</a:rPr>
                        <a:t>    </a:t>
                      </a:r>
                      <a:r>
                        <a:rPr lang="en-US" dirty="0">
                          <a:solidFill>
                            <a:srgbClr val="000096"/>
                          </a:solidFill>
                          <a:highlight>
                            <a:srgbClr val="FFFFFF"/>
                          </a:highlight>
                        </a:rPr>
                        <a:t>&lt;/</a:t>
                      </a:r>
                      <a:r>
                        <a:rPr lang="en-US" dirty="0" err="1">
                          <a:solidFill>
                            <a:srgbClr val="000096"/>
                          </a:solidFill>
                          <a:highlight>
                            <a:srgbClr val="FFFFFF"/>
                          </a:highlight>
                        </a:rPr>
                        <a:t>keydef</a:t>
                      </a:r>
                      <a:r>
                        <a:rPr lang="en-US" dirty="0">
                          <a:solidFill>
                            <a:srgbClr val="000096"/>
                          </a:solidFill>
                          <a:highlight>
                            <a:srgbClr val="FFFFFF"/>
                          </a:highlight>
                        </a:rPr>
                        <a:t>&gt;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8889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Image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96"/>
                          </a:solidFill>
                          <a:highlight>
                            <a:srgbClr val="FFFFFF"/>
                          </a:highlight>
                        </a:rPr>
                        <a:t>&lt;</a:t>
                      </a:r>
                      <a:r>
                        <a:rPr lang="en-US" dirty="0" err="1">
                          <a:solidFill>
                            <a:srgbClr val="000096"/>
                          </a:solidFill>
                          <a:highlight>
                            <a:srgbClr val="FFFFFF"/>
                          </a:highlight>
                        </a:rPr>
                        <a:t>keydef</a:t>
                      </a:r>
                      <a:r>
                        <a:rPr lang="en-US" dirty="0">
                          <a:solidFill>
                            <a:srgbClr val="F5844C"/>
                          </a:solidFill>
                          <a:highlight>
                            <a:srgbClr val="FFFFFF"/>
                          </a:highlight>
                        </a:rPr>
                        <a:t> keys</a:t>
                      </a:r>
                      <a:r>
                        <a:rPr lang="en-US" dirty="0">
                          <a:solidFill>
                            <a:srgbClr val="FF8040"/>
                          </a:solidFill>
                          <a:highlight>
                            <a:srgbClr val="FFFFFF"/>
                          </a:highlight>
                        </a:rPr>
                        <a:t>=</a:t>
                      </a:r>
                      <a:r>
                        <a:rPr lang="en-US" dirty="0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"</a:t>
                      </a:r>
                      <a:r>
                        <a:rPr lang="en-US" dirty="0" err="1">
                          <a:solidFill>
                            <a:srgbClr val="993300"/>
                          </a:solidFill>
                          <a:highlight>
                            <a:srgbClr val="FFFF00"/>
                          </a:highlight>
                        </a:rPr>
                        <a:t>picture</a:t>
                      </a:r>
                      <a:r>
                        <a:rPr lang="en-US" dirty="0" err="1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_screen_sites</a:t>
                      </a:r>
                      <a:r>
                        <a:rPr lang="en-US" dirty="0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"</a:t>
                      </a:r>
                      <a:r>
                        <a:rPr lang="en-US" dirty="0">
                          <a:solidFill>
                            <a:srgbClr val="F5844C"/>
                          </a:solidFill>
                          <a:highlight>
                            <a:srgbClr val="FFFFFF"/>
                          </a:highlight>
                        </a:rPr>
                        <a:t> </a:t>
                      </a:r>
                      <a:r>
                        <a:rPr lang="en-US" dirty="0" err="1">
                          <a:solidFill>
                            <a:srgbClr val="F5844C"/>
                          </a:solidFill>
                          <a:highlight>
                            <a:srgbClr val="FFFFFF"/>
                          </a:highlight>
                        </a:rPr>
                        <a:t>href</a:t>
                      </a:r>
                      <a:r>
                        <a:rPr lang="en-US" dirty="0">
                          <a:solidFill>
                            <a:srgbClr val="FF8040"/>
                          </a:solidFill>
                          <a:highlight>
                            <a:srgbClr val="FFFFFF"/>
                          </a:highlight>
                        </a:rPr>
                        <a:t>=</a:t>
                      </a:r>
                      <a:r>
                        <a:rPr lang="en-US" dirty="0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"screenSites.png"</a:t>
                      </a:r>
                      <a:r>
                        <a:rPr lang="en-US" dirty="0">
                          <a:solidFill>
                            <a:srgbClr val="F5844C"/>
                          </a:solidFill>
                          <a:highlight>
                            <a:srgbClr val="FFFFFF"/>
                          </a:highlight>
                        </a:rPr>
                        <a:t> format</a:t>
                      </a:r>
                      <a:r>
                        <a:rPr lang="en-US" dirty="0">
                          <a:solidFill>
                            <a:srgbClr val="FF8040"/>
                          </a:solidFill>
                          <a:highlight>
                            <a:srgbClr val="FFFFFF"/>
                          </a:highlight>
                        </a:rPr>
                        <a:t>=</a:t>
                      </a:r>
                      <a:r>
                        <a:rPr lang="en-US" dirty="0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"</a:t>
                      </a:r>
                      <a:r>
                        <a:rPr lang="en-US" dirty="0" err="1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png</a:t>
                      </a:r>
                      <a:r>
                        <a:rPr lang="en-US" dirty="0">
                          <a:solidFill>
                            <a:srgbClr val="993300"/>
                          </a:solidFill>
                          <a:highlight>
                            <a:srgbClr val="FFFFFF"/>
                          </a:highlight>
                        </a:rPr>
                        <a:t>"</a:t>
                      </a:r>
                      <a:r>
                        <a:rPr lang="en-US" dirty="0">
                          <a:solidFill>
                            <a:srgbClr val="000096"/>
                          </a:solidFill>
                          <a:highlight>
                            <a:srgbClr val="FFFFFF"/>
                          </a:highlight>
                        </a:rPr>
                        <a:t>&gt;&lt;/</a:t>
                      </a:r>
                      <a:r>
                        <a:rPr lang="en-US" dirty="0" err="1">
                          <a:solidFill>
                            <a:srgbClr val="000096"/>
                          </a:solidFill>
                          <a:highlight>
                            <a:srgbClr val="FFFFFF"/>
                          </a:highlight>
                        </a:rPr>
                        <a:t>keydef</a:t>
                      </a:r>
                      <a:r>
                        <a:rPr lang="en-US" dirty="0">
                          <a:solidFill>
                            <a:srgbClr val="000096"/>
                          </a:solidFill>
                          <a:highlight>
                            <a:srgbClr val="FFFFFF"/>
                          </a:highlight>
                        </a:rPr>
                        <a:t>&gt;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6171867"/>
                  </a:ext>
                </a:extLst>
              </a:tr>
            </a:tbl>
          </a:graphicData>
        </a:graphic>
      </p:graphicFrame>
      <p:sp>
        <p:nvSpPr>
          <p:cNvPr id="7" name="Callout: Bent Line 6">
            <a:extLst>
              <a:ext uri="{FF2B5EF4-FFF2-40B4-BE49-F238E27FC236}">
                <a16:creationId xmlns:a16="http://schemas.microsoft.com/office/drawing/2014/main" id="{BC858A04-F248-4DA8-B15C-59AA4ABD6A2D}"/>
              </a:ext>
            </a:extLst>
          </p:cNvPr>
          <p:cNvSpPr/>
          <p:nvPr/>
        </p:nvSpPr>
        <p:spPr>
          <a:xfrm>
            <a:off x="9323462" y="94004"/>
            <a:ext cx="1486968" cy="564022"/>
          </a:xfrm>
          <a:prstGeom prst="borderCallout2">
            <a:avLst>
              <a:gd name="adj1" fmla="val 52083"/>
              <a:gd name="adj2" fmla="val 288"/>
              <a:gd name="adj3" fmla="val 77841"/>
              <a:gd name="adj4" fmla="val -95403"/>
              <a:gd name="adj5" fmla="val 217046"/>
              <a:gd name="adj6" fmla="val -16046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Element types in the key def</a:t>
            </a:r>
          </a:p>
        </p:txBody>
      </p:sp>
    </p:spTree>
    <p:extLst>
      <p:ext uri="{BB962C8B-B14F-4D97-AF65-F5344CB8AC3E}">
        <p14:creationId xmlns:p14="http://schemas.microsoft.com/office/powerpoint/2010/main" val="2439362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DB276-3D7C-4620-84EF-FE7728D7A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6" y="86437"/>
            <a:ext cx="8911687" cy="648501"/>
          </a:xfrm>
        </p:spPr>
        <p:txBody>
          <a:bodyPr/>
          <a:lstStyle/>
          <a:p>
            <a:r>
              <a:rPr lang="en-US" dirty="0"/>
              <a:t>Linking syntax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33F563D-31E3-4837-920D-E6B59BC616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2661730"/>
              </p:ext>
            </p:extLst>
          </p:nvPr>
        </p:nvGraphicFramePr>
        <p:xfrm>
          <a:off x="1615155" y="880217"/>
          <a:ext cx="9889458" cy="589134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43342">
                  <a:extLst>
                    <a:ext uri="{9D8B030D-6E8A-4147-A177-3AD203B41FA5}">
                      <a16:colId xmlns:a16="http://schemas.microsoft.com/office/drawing/2014/main" val="1100174174"/>
                    </a:ext>
                  </a:extLst>
                </a:gridCol>
                <a:gridCol w="3691783">
                  <a:extLst>
                    <a:ext uri="{9D8B030D-6E8A-4147-A177-3AD203B41FA5}">
                      <a16:colId xmlns:a16="http://schemas.microsoft.com/office/drawing/2014/main" val="2243852254"/>
                    </a:ext>
                  </a:extLst>
                </a:gridCol>
                <a:gridCol w="4454333">
                  <a:extLst>
                    <a:ext uri="{9D8B030D-6E8A-4147-A177-3AD203B41FA5}">
                      <a16:colId xmlns:a16="http://schemas.microsoft.com/office/drawing/2014/main" val="493228600"/>
                    </a:ext>
                  </a:extLst>
                </a:gridCol>
              </a:tblGrid>
              <a:tr h="464319">
                <a:tc>
                  <a:txBody>
                    <a:bodyPr/>
                    <a:lstStyle/>
                    <a:p>
                      <a:r>
                        <a:rPr lang="en-US" sz="1200" dirty="0"/>
                        <a:t>Type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Keydef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Usage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0889649"/>
                  </a:ext>
                </a:extLst>
              </a:tr>
              <a:tr h="580551">
                <a:tc>
                  <a:txBody>
                    <a:bodyPr/>
                    <a:lstStyle/>
                    <a:p>
                      <a:r>
                        <a:rPr lang="en-US" sz="1200" dirty="0" err="1"/>
                        <a:t>Topicref</a:t>
                      </a:r>
                      <a:r>
                        <a:rPr lang="en-US" sz="1200" dirty="0"/>
                        <a:t> (in a map)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&lt;</a:t>
                      </a:r>
                      <a:r>
                        <a:rPr lang="en-US" sz="1200" dirty="0" err="1">
                          <a:solidFill>
                            <a:srgbClr val="0070C0"/>
                          </a:solidFill>
                          <a:highlight>
                            <a:srgbClr val="FFFFFF"/>
                          </a:highlight>
                        </a:rPr>
                        <a:t>keydef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accent1"/>
                          </a:solidFill>
                          <a:highlight>
                            <a:srgbClr val="FFFFFF"/>
                          </a:highlight>
                        </a:rPr>
                        <a:t>keys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="</a:t>
                      </a:r>
                      <a:r>
                        <a:rPr lang="en-US" sz="1200" dirty="0" err="1">
                          <a:highlight>
                            <a:srgbClr val="FFFFFF"/>
                          </a:highlight>
                        </a:rPr>
                        <a:t>topic_platforms_supported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" </a:t>
                      </a:r>
                      <a:r>
                        <a:rPr lang="en-US" sz="1200" dirty="0" err="1">
                          <a:solidFill>
                            <a:schemeClr val="accent1"/>
                          </a:solidFill>
                          <a:highlight>
                            <a:srgbClr val="FFFFFF"/>
                          </a:highlight>
                        </a:rPr>
                        <a:t>href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="</a:t>
                      </a:r>
                      <a:r>
                        <a:rPr lang="en-US" sz="1200" dirty="0" err="1">
                          <a:highlight>
                            <a:srgbClr val="FFFFFF"/>
                          </a:highlight>
                        </a:rPr>
                        <a:t>c_supportedPlatforms.dita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"/&gt;</a:t>
                      </a:r>
                      <a:endParaRPr lang="en-US" sz="1200" dirty="0">
                        <a:solidFill>
                          <a:srgbClr val="000096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&lt;</a:t>
                      </a:r>
                      <a:r>
                        <a:rPr lang="en-US" sz="1200" dirty="0" err="1">
                          <a:solidFill>
                            <a:srgbClr val="0070C0"/>
                          </a:solidFill>
                          <a:highlight>
                            <a:srgbClr val="FFFFFF"/>
                          </a:highlight>
                        </a:rPr>
                        <a:t>topicref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accent1"/>
                          </a:solidFill>
                          <a:highlight>
                            <a:srgbClr val="FFFFFF"/>
                          </a:highlight>
                        </a:rPr>
                        <a:t>keyref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="</a:t>
                      </a:r>
                      <a:r>
                        <a:rPr lang="en-US" sz="1200" dirty="0" err="1">
                          <a:highlight>
                            <a:srgbClr val="FFFFFF"/>
                          </a:highlight>
                        </a:rPr>
                        <a:t>topic_platforms_supported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"&gt;&lt;/</a:t>
                      </a:r>
                      <a:r>
                        <a:rPr lang="en-US" sz="1200" dirty="0" err="1">
                          <a:solidFill>
                            <a:srgbClr val="0070C0"/>
                          </a:solidFill>
                          <a:highlight>
                            <a:srgbClr val="FFFFFF"/>
                          </a:highlight>
                        </a:rPr>
                        <a:t>topicref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&gt;</a:t>
                      </a:r>
                      <a:endParaRPr lang="en-US" sz="1200" dirty="0">
                        <a:solidFill>
                          <a:srgbClr val="000096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5999037"/>
                  </a:ext>
                </a:extLst>
              </a:tr>
              <a:tr h="724075">
                <a:tc>
                  <a:txBody>
                    <a:bodyPr/>
                    <a:lstStyle/>
                    <a:p>
                      <a:r>
                        <a:rPr lang="en-US" sz="1200" dirty="0"/>
                        <a:t>Topic (</a:t>
                      </a:r>
                      <a:r>
                        <a:rPr lang="en-US" sz="1200" dirty="0" err="1"/>
                        <a:t>internal,xref</a:t>
                      </a:r>
                      <a:r>
                        <a:rPr lang="en-US" sz="1200" dirty="0"/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&lt;</a:t>
                      </a:r>
                      <a:r>
                        <a:rPr lang="en-US" sz="1200" dirty="0" err="1">
                          <a:solidFill>
                            <a:srgbClr val="0070C0"/>
                          </a:solidFill>
                          <a:highlight>
                            <a:srgbClr val="FFFFFF"/>
                          </a:highlight>
                        </a:rPr>
                        <a:t>keydef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accent1"/>
                          </a:solidFill>
                          <a:highlight>
                            <a:srgbClr val="FFFFFF"/>
                          </a:highlight>
                        </a:rPr>
                        <a:t>keys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="</a:t>
                      </a:r>
                      <a:r>
                        <a:rPr lang="en-US" sz="1200" dirty="0" err="1">
                          <a:highlight>
                            <a:srgbClr val="FFFFFF"/>
                          </a:highlight>
                        </a:rPr>
                        <a:t>topic_platforms_supported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" </a:t>
                      </a:r>
                      <a:r>
                        <a:rPr lang="en-US" sz="1200" dirty="0" err="1">
                          <a:solidFill>
                            <a:schemeClr val="accent1"/>
                          </a:solidFill>
                          <a:highlight>
                            <a:srgbClr val="FFFFFF"/>
                          </a:highlight>
                        </a:rPr>
                        <a:t>href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="</a:t>
                      </a:r>
                      <a:r>
                        <a:rPr lang="en-US" sz="1200" dirty="0" err="1">
                          <a:highlight>
                            <a:srgbClr val="FFFFFF"/>
                          </a:highlight>
                        </a:rPr>
                        <a:t>c_supportedPlatforms.dita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"/&gt;</a:t>
                      </a:r>
                      <a:endParaRPr lang="en-US" sz="1200" dirty="0">
                        <a:solidFill>
                          <a:srgbClr val="000096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highlight>
                            <a:srgbClr val="FFFFFF"/>
                          </a:highlight>
                        </a:rPr>
                        <a:t>Click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 &lt;</a:t>
                      </a:r>
                      <a:r>
                        <a:rPr lang="en-US" sz="1200" dirty="0" err="1">
                          <a:solidFill>
                            <a:srgbClr val="0070C0"/>
                          </a:solidFill>
                          <a:highlight>
                            <a:srgbClr val="FFFFFF"/>
                          </a:highlight>
                        </a:rPr>
                        <a:t>xref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                       </a:t>
                      </a:r>
                      <a:r>
                        <a:rPr lang="en-US" sz="1200" dirty="0" err="1">
                          <a:solidFill>
                            <a:schemeClr val="accent1"/>
                          </a:solidFill>
                          <a:highlight>
                            <a:srgbClr val="FFFFFF"/>
                          </a:highlight>
                        </a:rPr>
                        <a:t>keyref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=“</a:t>
                      </a:r>
                      <a:r>
                        <a:rPr lang="en-US" sz="1200" dirty="0" err="1">
                          <a:highlight>
                            <a:srgbClr val="FFFFFF"/>
                          </a:highlight>
                        </a:rPr>
                        <a:t>topic_platforms_supported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"&gt;&lt;/</a:t>
                      </a:r>
                      <a:r>
                        <a:rPr lang="en-US" sz="1200" dirty="0" err="1">
                          <a:solidFill>
                            <a:srgbClr val="0070C0"/>
                          </a:solidFill>
                          <a:highlight>
                            <a:srgbClr val="FFFFFF"/>
                          </a:highlight>
                        </a:rPr>
                        <a:t>xref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&gt; </a:t>
                      </a:r>
                      <a:r>
                        <a:rPr lang="en-US" sz="1200" b="1" dirty="0">
                          <a:highlight>
                            <a:srgbClr val="FFFFFF"/>
                          </a:highlight>
                        </a:rPr>
                        <a:t>to learn about supported platforms.                    </a:t>
                      </a:r>
                      <a:endParaRPr lang="en-US" sz="1200" b="1" dirty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2601573"/>
                  </a:ext>
                </a:extLst>
              </a:tr>
              <a:tr h="660282">
                <a:tc>
                  <a:txBody>
                    <a:bodyPr/>
                    <a:lstStyle/>
                    <a:p>
                      <a:r>
                        <a:rPr lang="en-US" sz="1200" dirty="0"/>
                        <a:t>Graphic (</a:t>
                      </a:r>
                      <a:r>
                        <a:rPr lang="en-US" sz="1200" dirty="0" err="1"/>
                        <a:t>conkeyref</a:t>
                      </a:r>
                      <a:r>
                        <a:rPr lang="en-US" sz="1200" dirty="0"/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&lt;</a:t>
                      </a:r>
                      <a:r>
                        <a:rPr lang="en-US" sz="1200" dirty="0" err="1">
                          <a:solidFill>
                            <a:srgbClr val="0070C0"/>
                          </a:solidFill>
                          <a:highlight>
                            <a:srgbClr val="FFFFFF"/>
                          </a:highlight>
                        </a:rPr>
                        <a:t>keydef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accent1"/>
                          </a:solidFill>
                          <a:highlight>
                            <a:srgbClr val="FFFFFF"/>
                          </a:highlight>
                        </a:rPr>
                        <a:t>keys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="</a:t>
                      </a:r>
                      <a:r>
                        <a:rPr lang="en-US" sz="1200" dirty="0" err="1">
                          <a:highlight>
                            <a:srgbClr val="FFFFFF"/>
                          </a:highlight>
                        </a:rPr>
                        <a:t>picture_screen_sites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" </a:t>
                      </a:r>
                      <a:r>
                        <a:rPr lang="en-US" sz="1200" dirty="0" err="1">
                          <a:solidFill>
                            <a:schemeClr val="accent1"/>
                          </a:solidFill>
                          <a:highlight>
                            <a:srgbClr val="FFFFFF"/>
                          </a:highlight>
                        </a:rPr>
                        <a:t>href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="screenSites.png" </a:t>
                      </a:r>
                      <a:r>
                        <a:rPr lang="en-US" sz="1200" dirty="0">
                          <a:solidFill>
                            <a:schemeClr val="accent1"/>
                          </a:solidFill>
                          <a:highlight>
                            <a:srgbClr val="FFFFFF"/>
                          </a:highlight>
                        </a:rPr>
                        <a:t>format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="</a:t>
                      </a:r>
                      <a:r>
                        <a:rPr lang="en-US" sz="1200" dirty="0" err="1">
                          <a:highlight>
                            <a:srgbClr val="FFFFFF"/>
                          </a:highlight>
                        </a:rPr>
                        <a:t>png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"&gt;&lt;/</a:t>
                      </a:r>
                      <a:r>
                        <a:rPr lang="en-US" sz="1200" dirty="0" err="1">
                          <a:solidFill>
                            <a:srgbClr val="0070C0"/>
                          </a:solidFill>
                          <a:highlight>
                            <a:srgbClr val="FFFFFF"/>
                          </a:highlight>
                        </a:rPr>
                        <a:t>keydef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&gt;</a:t>
                      </a:r>
                      <a:endParaRPr lang="en-US" sz="1200" dirty="0">
                        <a:solidFill>
                          <a:srgbClr val="000096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highlight>
                            <a:srgbClr val="FFFFFF"/>
                          </a:highlight>
                        </a:rPr>
                        <a:t>The Sites screen looks like this: 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&lt;</a:t>
                      </a:r>
                      <a:r>
                        <a:rPr lang="en-US" sz="1200" dirty="0" err="1">
                          <a:solidFill>
                            <a:srgbClr val="0070C0"/>
                          </a:solidFill>
                          <a:highlight>
                            <a:srgbClr val="FFFFFF"/>
                          </a:highlight>
                        </a:rPr>
                        <a:t>xref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                       </a:t>
                      </a:r>
                      <a:r>
                        <a:rPr lang="en-US" sz="1200" dirty="0" err="1">
                          <a:solidFill>
                            <a:schemeClr val="accent1"/>
                          </a:solidFill>
                          <a:highlight>
                            <a:srgbClr val="FFFFFF"/>
                          </a:highlight>
                        </a:rPr>
                        <a:t>conkeyref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=“</a:t>
                      </a:r>
                      <a:r>
                        <a:rPr lang="en-US" sz="1200" dirty="0" err="1">
                          <a:highlight>
                            <a:srgbClr val="FFFFFF"/>
                          </a:highlight>
                        </a:rPr>
                        <a:t>picture_screen_sites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"/&gt;                    </a:t>
                      </a:r>
                      <a:endParaRPr lang="en-US" sz="1200" dirty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4770219"/>
                  </a:ext>
                </a:extLst>
              </a:tr>
              <a:tr h="912271">
                <a:tc>
                  <a:txBody>
                    <a:bodyPr/>
                    <a:lstStyle/>
                    <a:p>
                      <a:r>
                        <a:rPr lang="en-US" sz="1200" dirty="0"/>
                        <a:t>External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&lt;</a:t>
                      </a:r>
                      <a:r>
                        <a:rPr lang="en-US" sz="1200" dirty="0" err="1">
                          <a:solidFill>
                            <a:srgbClr val="0070C0"/>
                          </a:solidFill>
                          <a:highlight>
                            <a:srgbClr val="FFFFFF"/>
                          </a:highlight>
                        </a:rPr>
                        <a:t>keydef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 keys="</a:t>
                      </a:r>
                      <a:r>
                        <a:rPr lang="en-US" sz="1200" dirty="0" err="1">
                          <a:highlight>
                            <a:srgbClr val="FFFFFF"/>
                          </a:highlight>
                        </a:rPr>
                        <a:t>dilbert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" </a:t>
                      </a:r>
                      <a:r>
                        <a:rPr lang="en-US" sz="1200" dirty="0" err="1">
                          <a:solidFill>
                            <a:schemeClr val="accent1"/>
                          </a:solidFill>
                          <a:highlight>
                            <a:srgbClr val="FFFFFF"/>
                          </a:highlight>
                        </a:rPr>
                        <a:t>href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="http://www.dilbert.com" </a:t>
                      </a:r>
                      <a:r>
                        <a:rPr lang="en-US" sz="1200" dirty="0">
                          <a:solidFill>
                            <a:schemeClr val="accent1"/>
                          </a:solidFill>
                          <a:highlight>
                            <a:srgbClr val="FFFFFF"/>
                          </a:highlight>
                        </a:rPr>
                        <a:t>format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="html" </a:t>
                      </a:r>
                      <a:r>
                        <a:rPr lang="en-US" sz="1200" dirty="0">
                          <a:solidFill>
                            <a:schemeClr val="accent1"/>
                          </a:solidFill>
                          <a:highlight>
                            <a:srgbClr val="FFFFFF"/>
                          </a:highlight>
                        </a:rPr>
                        <a:t>scope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="external"</a:t>
                      </a:r>
                      <a:br>
                        <a:rPr lang="en-US" sz="1200" dirty="0">
                          <a:highlight>
                            <a:srgbClr val="FFFFFF"/>
                          </a:highlight>
                        </a:rPr>
                      </a:b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        </a:t>
                      </a:r>
                      <a:r>
                        <a:rPr lang="en-US" sz="1200" dirty="0" err="1">
                          <a:solidFill>
                            <a:schemeClr val="accent1"/>
                          </a:solidFill>
                          <a:highlight>
                            <a:srgbClr val="FFFFFF"/>
                          </a:highlight>
                        </a:rPr>
                        <a:t>navtitle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="dilbert.com"/&gt;</a:t>
                      </a:r>
                      <a:endParaRPr lang="en-US" sz="1200" dirty="0">
                        <a:solidFill>
                          <a:srgbClr val="000096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 </a:t>
                      </a:r>
                      <a:r>
                        <a:rPr lang="en-US" sz="1200" b="1" dirty="0">
                          <a:highlight>
                            <a:srgbClr val="FFFFFF"/>
                          </a:highlight>
                        </a:rPr>
                        <a:t>I love 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&lt;</a:t>
                      </a:r>
                      <a:r>
                        <a:rPr lang="en-US" sz="1200" dirty="0" err="1">
                          <a:solidFill>
                            <a:srgbClr val="0070C0"/>
                          </a:solidFill>
                          <a:highlight>
                            <a:srgbClr val="FFFFFF"/>
                          </a:highlight>
                        </a:rPr>
                        <a:t>xref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accent1"/>
                          </a:solidFill>
                          <a:highlight>
                            <a:srgbClr val="FFFFFF"/>
                          </a:highlight>
                        </a:rPr>
                        <a:t>keyref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="</a:t>
                      </a:r>
                      <a:r>
                        <a:rPr lang="en-US" sz="1200" dirty="0" err="1">
                          <a:highlight>
                            <a:srgbClr val="FFFFFF"/>
                          </a:highlight>
                        </a:rPr>
                        <a:t>dilbert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"&gt;Dilbert&lt;/</a:t>
                      </a:r>
                      <a:r>
                        <a:rPr lang="en-US" sz="1200" dirty="0" err="1">
                          <a:solidFill>
                            <a:srgbClr val="0070C0"/>
                          </a:solidFill>
                          <a:highlight>
                            <a:srgbClr val="FFFFFF"/>
                          </a:highlight>
                        </a:rPr>
                        <a:t>xref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&gt;. </a:t>
                      </a:r>
                      <a:r>
                        <a:rPr lang="en-US" sz="1200" b="1" dirty="0">
                          <a:highlight>
                            <a:srgbClr val="FFFFFF"/>
                          </a:highlight>
                        </a:rPr>
                        <a:t>Scott Adams…not so much.</a:t>
                      </a:r>
                      <a:endParaRPr lang="en-US" sz="1200" b="1" dirty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276786"/>
                  </a:ext>
                </a:extLst>
              </a:tr>
              <a:tr h="882640">
                <a:tc>
                  <a:txBody>
                    <a:bodyPr/>
                    <a:lstStyle/>
                    <a:p>
                      <a:r>
                        <a:rPr lang="en-US" sz="1200" dirty="0"/>
                        <a:t>Glossary term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&lt;</a:t>
                      </a:r>
                      <a:r>
                        <a:rPr lang="en-US" sz="1200" dirty="0" err="1">
                          <a:solidFill>
                            <a:srgbClr val="0070C0"/>
                          </a:solidFill>
                          <a:highlight>
                            <a:srgbClr val="FFFFFF"/>
                          </a:highlight>
                        </a:rPr>
                        <a:t>keydef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accent1"/>
                          </a:solidFill>
                          <a:highlight>
                            <a:srgbClr val="FFFFFF"/>
                          </a:highlight>
                        </a:rPr>
                        <a:t>keys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="</a:t>
                      </a:r>
                      <a:r>
                        <a:rPr lang="en-US" sz="1200" dirty="0" err="1">
                          <a:highlight>
                            <a:srgbClr val="FFFFFF"/>
                          </a:highlight>
                        </a:rPr>
                        <a:t>gloss_clientSideCondition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" </a:t>
                      </a:r>
                      <a:r>
                        <a:rPr lang="en-US" sz="1200" dirty="0" err="1">
                          <a:solidFill>
                            <a:schemeClr val="accent1"/>
                          </a:solidFill>
                          <a:highlight>
                            <a:srgbClr val="FFFFFF"/>
                          </a:highlight>
                        </a:rPr>
                        <a:t>href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="</a:t>
                      </a:r>
                      <a:r>
                        <a:rPr lang="en-US" sz="1200" dirty="0" err="1">
                          <a:highlight>
                            <a:srgbClr val="FFFFFF"/>
                          </a:highlight>
                        </a:rPr>
                        <a:t>glossClientSideCondition.dita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" </a:t>
                      </a:r>
                      <a:r>
                        <a:rPr lang="en-US" sz="1200" dirty="0">
                          <a:solidFill>
                            <a:schemeClr val="accent1"/>
                          </a:solidFill>
                          <a:highlight>
                            <a:srgbClr val="FFFFFF"/>
                          </a:highlight>
                        </a:rPr>
                        <a:t>type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="</a:t>
                      </a:r>
                      <a:r>
                        <a:rPr lang="en-US" sz="1200" dirty="0" err="1">
                          <a:highlight>
                            <a:srgbClr val="FFFFFF"/>
                          </a:highlight>
                        </a:rPr>
                        <a:t>glossentry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"/&gt;</a:t>
                      </a:r>
                      <a:endParaRPr lang="en-US" sz="1200" dirty="0">
                        <a:solidFill>
                          <a:srgbClr val="000096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highlight>
                            <a:srgbClr val="FFFFFF"/>
                          </a:highlight>
                        </a:rPr>
                        <a:t>Conditions may be defined as 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&lt;</a:t>
                      </a:r>
                      <a:r>
                        <a:rPr lang="en-US" sz="1200" dirty="0">
                          <a:solidFill>
                            <a:srgbClr val="0070C0"/>
                          </a:solidFill>
                          <a:highlight>
                            <a:srgbClr val="FFFFFF"/>
                          </a:highlight>
                        </a:rPr>
                        <a:t>term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accent1"/>
                          </a:solidFill>
                          <a:highlight>
                            <a:srgbClr val="FFFFFF"/>
                          </a:highlight>
                        </a:rPr>
                        <a:t>keyref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="</a:t>
                      </a:r>
                      <a:r>
                        <a:rPr lang="en-US" sz="1200" dirty="0" err="1">
                          <a:highlight>
                            <a:srgbClr val="FFFFFF"/>
                          </a:highlight>
                        </a:rPr>
                        <a:t>gloss_clientSideCondition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"&gt;</a:t>
                      </a:r>
                      <a:r>
                        <a:rPr lang="en-US" sz="1200" b="1" dirty="0">
                          <a:highlight>
                            <a:srgbClr val="FFFFFF"/>
                          </a:highlight>
                        </a:rPr>
                        <a:t>client-side conditions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&lt;/</a:t>
                      </a:r>
                      <a:r>
                        <a:rPr lang="en-US" sz="1200" dirty="0">
                          <a:solidFill>
                            <a:srgbClr val="0070C0"/>
                          </a:solidFill>
                          <a:highlight>
                            <a:srgbClr val="FFFFFF"/>
                          </a:highlight>
                        </a:rPr>
                        <a:t>term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&gt;.</a:t>
                      </a:r>
                    </a:p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3146683"/>
                  </a:ext>
                </a:extLst>
              </a:tr>
              <a:tr h="1667208">
                <a:tc>
                  <a:txBody>
                    <a:bodyPr/>
                    <a:lstStyle/>
                    <a:p>
                      <a:r>
                        <a:rPr lang="en-US" sz="1200" dirty="0"/>
                        <a:t>Other term (product name)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&lt;</a:t>
                      </a:r>
                      <a:r>
                        <a:rPr lang="en-US" sz="1200" dirty="0" err="1">
                          <a:solidFill>
                            <a:srgbClr val="0070C0"/>
                          </a:solidFill>
                          <a:highlight>
                            <a:srgbClr val="FFFFFF"/>
                          </a:highlight>
                        </a:rPr>
                        <a:t>keydef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accent1"/>
                          </a:solidFill>
                          <a:highlight>
                            <a:srgbClr val="FFFFFF"/>
                          </a:highlight>
                        </a:rPr>
                        <a:t>keys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="</a:t>
                      </a:r>
                      <a:r>
                        <a:rPr lang="en-US" sz="1200" dirty="0" err="1">
                          <a:highlight>
                            <a:srgbClr val="FFFFFF"/>
                          </a:highlight>
                        </a:rPr>
                        <a:t>prodname_myApp_full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"&gt;</a:t>
                      </a:r>
                      <a:br>
                        <a:rPr lang="en-US" sz="1200" dirty="0">
                          <a:highlight>
                            <a:srgbClr val="FFFFFF"/>
                          </a:highlight>
                        </a:rPr>
                      </a:b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        &lt;</a:t>
                      </a:r>
                      <a:r>
                        <a:rPr lang="en-US" sz="1200" dirty="0" err="1">
                          <a:solidFill>
                            <a:schemeClr val="accent1"/>
                          </a:solidFill>
                          <a:highlight>
                            <a:srgbClr val="FFFFFF"/>
                          </a:highlight>
                        </a:rPr>
                        <a:t>topicmeta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&gt;</a:t>
                      </a:r>
                      <a:br>
                        <a:rPr lang="en-US" sz="1200" dirty="0">
                          <a:highlight>
                            <a:srgbClr val="FFFFFF"/>
                          </a:highlight>
                        </a:rPr>
                      </a:b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            &lt;</a:t>
                      </a:r>
                      <a:r>
                        <a:rPr lang="en-US" sz="1200" dirty="0">
                          <a:solidFill>
                            <a:schemeClr val="accent1"/>
                          </a:solidFill>
                          <a:highlight>
                            <a:srgbClr val="FFFFFF"/>
                          </a:highlight>
                        </a:rPr>
                        <a:t>keywords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&gt;</a:t>
                      </a:r>
                      <a:br>
                        <a:rPr lang="en-US" sz="1200" dirty="0">
                          <a:highlight>
                            <a:srgbClr val="FFFFFF"/>
                          </a:highlight>
                        </a:rPr>
                      </a:b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                &lt;</a:t>
                      </a:r>
                      <a:r>
                        <a:rPr lang="en-US" sz="1200" dirty="0">
                          <a:solidFill>
                            <a:schemeClr val="accent1"/>
                          </a:solidFill>
                          <a:highlight>
                            <a:srgbClr val="FFFFFF"/>
                          </a:highlight>
                        </a:rPr>
                        <a:t>keyword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&gt;My Application&lt;/</a:t>
                      </a:r>
                      <a:r>
                        <a:rPr lang="en-US" sz="1200" dirty="0">
                          <a:solidFill>
                            <a:schemeClr val="accent1"/>
                          </a:solidFill>
                          <a:highlight>
                            <a:srgbClr val="FFFFFF"/>
                          </a:highlight>
                        </a:rPr>
                        <a:t>keyword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&gt;</a:t>
                      </a:r>
                      <a:br>
                        <a:rPr lang="en-US" sz="1200" dirty="0">
                          <a:highlight>
                            <a:srgbClr val="FFFFFF"/>
                          </a:highlight>
                        </a:rPr>
                      </a:b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            &lt;/</a:t>
                      </a:r>
                      <a:r>
                        <a:rPr lang="en-US" sz="1200" dirty="0">
                          <a:solidFill>
                            <a:schemeClr val="accent1"/>
                          </a:solidFill>
                          <a:highlight>
                            <a:srgbClr val="FFFFFF"/>
                          </a:highlight>
                        </a:rPr>
                        <a:t>keywords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&gt;</a:t>
                      </a:r>
                      <a:br>
                        <a:rPr lang="en-US" sz="1200" dirty="0">
                          <a:highlight>
                            <a:srgbClr val="FFFFFF"/>
                          </a:highlight>
                        </a:rPr>
                      </a:b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        &lt;/</a:t>
                      </a:r>
                      <a:r>
                        <a:rPr lang="en-US" sz="1200" dirty="0" err="1">
                          <a:solidFill>
                            <a:schemeClr val="accent1"/>
                          </a:solidFill>
                          <a:highlight>
                            <a:srgbClr val="FFFFFF"/>
                          </a:highlight>
                        </a:rPr>
                        <a:t>topicmeta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&gt;</a:t>
                      </a:r>
                      <a:br>
                        <a:rPr lang="en-US" sz="1200" dirty="0">
                          <a:highlight>
                            <a:srgbClr val="FFFFFF"/>
                          </a:highlight>
                        </a:rPr>
                      </a:b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    &lt;/</a:t>
                      </a:r>
                      <a:r>
                        <a:rPr lang="en-US" sz="1200" dirty="0" err="1">
                          <a:solidFill>
                            <a:srgbClr val="0070C0"/>
                          </a:solidFill>
                          <a:highlight>
                            <a:srgbClr val="FFFFFF"/>
                          </a:highlight>
                        </a:rPr>
                        <a:t>keydef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&gt;</a:t>
                      </a:r>
                      <a:endParaRPr lang="en-US" sz="1200" dirty="0">
                        <a:solidFill>
                          <a:srgbClr val="000096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&lt;</a:t>
                      </a:r>
                      <a:r>
                        <a:rPr lang="en-US" sz="1200" dirty="0" err="1">
                          <a:highlight>
                            <a:srgbClr val="FFFFFF"/>
                          </a:highlight>
                        </a:rPr>
                        <a:t>ph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accent1"/>
                          </a:solidFill>
                          <a:highlight>
                            <a:srgbClr val="FFFFFF"/>
                          </a:highlight>
                        </a:rPr>
                        <a:t>keyref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="</a:t>
                      </a:r>
                      <a:r>
                        <a:rPr lang="en-US" sz="1200" dirty="0" err="1">
                          <a:highlight>
                            <a:srgbClr val="FFFFFF"/>
                          </a:highlight>
                        </a:rPr>
                        <a:t>prodname_myApp_full</a:t>
                      </a:r>
                      <a:r>
                        <a:rPr lang="en-US" sz="1200" dirty="0">
                          <a:highlight>
                            <a:srgbClr val="FFFFFF"/>
                          </a:highlight>
                        </a:rPr>
                        <a:t>"/&gt; </a:t>
                      </a:r>
                      <a:r>
                        <a:rPr lang="en-US" sz="1200" b="1" dirty="0">
                          <a:highlight>
                            <a:srgbClr val="FFFFFF"/>
                          </a:highlight>
                        </a:rPr>
                        <a:t>is awesome!</a:t>
                      </a:r>
                    </a:p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42591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3157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86D51-0CD1-4F8F-9B56-D57CECF9F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case: help on a screen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02B81-8AC9-42BD-B26E-073F6B294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The challenge</a:t>
            </a:r>
            <a:r>
              <a:rPr lang="en-US" sz="2400" dirty="0"/>
              <a:t>: help the user understand the fields and controls on a UI</a:t>
            </a:r>
          </a:p>
          <a:p>
            <a:r>
              <a:rPr lang="en-US" sz="2400" dirty="0"/>
              <a:t>Create reusable elements for controls that appear in multiple places</a:t>
            </a:r>
          </a:p>
          <a:p>
            <a:r>
              <a:rPr lang="en-US" sz="2400" dirty="0"/>
              <a:t>Find a way to reuse &lt;alt&gt; text for each graphic</a:t>
            </a:r>
          </a:p>
          <a:p>
            <a:r>
              <a:rPr lang="en-US" sz="2400" dirty="0"/>
              <a:t>Create content that could be reused if contextual help was introduced</a:t>
            </a:r>
          </a:p>
          <a:p>
            <a:r>
              <a:rPr lang="en-US" sz="2400" dirty="0"/>
              <a:t>Do it all using keys (</a:t>
            </a:r>
            <a:r>
              <a:rPr lang="en-US" sz="2400" dirty="0" err="1"/>
              <a:t>natch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91155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F0518-7457-4AF7-9479-1D1192E75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56821"/>
          </a:xfrm>
        </p:spPr>
        <p:txBody>
          <a:bodyPr/>
          <a:lstStyle/>
          <a:p>
            <a:r>
              <a:rPr lang="en-US" dirty="0"/>
              <a:t>The Sites screen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25015B50-D391-47A9-BCD1-42621931EC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92925" y="1567543"/>
            <a:ext cx="8513335" cy="5149051"/>
          </a:xfr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80D0155-4892-428A-BBEA-1DA7A4CB0CF7}"/>
                  </a:ext>
                </a:extLst>
              </p14:cNvPr>
              <p14:cNvContentPartPr/>
              <p14:nvPr/>
            </p14:nvContentPartPr>
            <p14:xfrm>
              <a:off x="3221616" y="3657230"/>
              <a:ext cx="360" cy="36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80D0155-4892-428A-BBEA-1DA7A4CB0CF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67616" y="354959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FB41975-68C3-4CA9-8F9E-6C0215D4FA0D}"/>
                  </a:ext>
                </a:extLst>
              </p14:cNvPr>
              <p14:cNvContentPartPr/>
              <p14:nvPr/>
            </p14:nvContentPartPr>
            <p14:xfrm>
              <a:off x="3016416" y="3631310"/>
              <a:ext cx="383400" cy="4104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FB41975-68C3-4CA9-8F9E-6C0215D4FA0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62416" y="3523310"/>
                <a:ext cx="491040" cy="25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EEBBE3CC-BEC4-4A28-B571-12814414984A}"/>
                  </a:ext>
                </a:extLst>
              </p14:cNvPr>
              <p14:cNvContentPartPr/>
              <p14:nvPr/>
            </p14:nvContentPartPr>
            <p14:xfrm>
              <a:off x="2811216" y="3246830"/>
              <a:ext cx="102240" cy="936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EEBBE3CC-BEC4-4A28-B571-12814414984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757576" y="3138830"/>
                <a:ext cx="209880" cy="22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AA28AC81-C676-493E-8E55-CFE9656C8AB0}"/>
                  </a:ext>
                </a:extLst>
              </p14:cNvPr>
              <p14:cNvContentPartPr/>
              <p14:nvPr/>
            </p14:nvContentPartPr>
            <p14:xfrm>
              <a:off x="2811216" y="5706350"/>
              <a:ext cx="155880" cy="2808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A28AC81-C676-493E-8E55-CFE9656C8AB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757576" y="5598350"/>
                <a:ext cx="263520" cy="24372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Callout: Line 10">
            <a:extLst>
              <a:ext uri="{FF2B5EF4-FFF2-40B4-BE49-F238E27FC236}">
                <a16:creationId xmlns:a16="http://schemas.microsoft.com/office/drawing/2014/main" id="{DE61493F-1249-489C-BADE-958AB081FCDB}"/>
              </a:ext>
            </a:extLst>
          </p:cNvPr>
          <p:cNvSpPr/>
          <p:nvPr/>
        </p:nvSpPr>
        <p:spPr>
          <a:xfrm>
            <a:off x="222615" y="3885679"/>
            <a:ext cx="1726250" cy="606751"/>
          </a:xfrm>
          <a:prstGeom prst="borderCallout1">
            <a:avLst>
              <a:gd name="adj1" fmla="val -99560"/>
              <a:gd name="adj2" fmla="val 143648"/>
              <a:gd name="adj3" fmla="val 46303"/>
              <a:gd name="adj4" fmla="val 997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These appear in multiple screens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FE26C00-5247-48BD-8B84-9F99CE5F422E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1948865" y="3733371"/>
            <a:ext cx="1094911" cy="455684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58F199A-DFE0-4311-AD10-5B0E9BED9DF9}"/>
              </a:ext>
            </a:extLst>
          </p:cNvPr>
          <p:cNvCxnSpPr>
            <a:cxnSpLocks/>
            <a:stCxn id="11" idx="0"/>
          </p:cNvCxnSpPr>
          <p:nvPr/>
        </p:nvCxnSpPr>
        <p:spPr>
          <a:xfrm>
            <a:off x="1948865" y="4189055"/>
            <a:ext cx="862351" cy="140844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5282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EF2DD-CF66-45D3-8461-07E8ACCB0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strategy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DFB97FD-CB09-47BA-9E7C-5A02C8F942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Each .</a:t>
            </a:r>
            <a:r>
              <a:rPr lang="en-US" dirty="0" err="1">
                <a:solidFill>
                  <a:srgbClr val="0070C0"/>
                </a:solidFill>
              </a:rPr>
              <a:t>png</a:t>
            </a:r>
            <a:r>
              <a:rPr lang="en-US" dirty="0"/>
              <a:t> file has a key.</a:t>
            </a:r>
          </a:p>
          <a:p>
            <a:r>
              <a:rPr lang="en-US" dirty="0"/>
              <a:t>Each .</a:t>
            </a:r>
            <a:r>
              <a:rPr lang="en-US" dirty="0">
                <a:solidFill>
                  <a:srgbClr val="0070C0"/>
                </a:solidFill>
              </a:rPr>
              <a:t>image</a:t>
            </a:r>
            <a:r>
              <a:rPr lang="en-US" dirty="0"/>
              <a:t> element contains a .</a:t>
            </a:r>
            <a:r>
              <a:rPr lang="en-US" dirty="0" err="1">
                <a:solidFill>
                  <a:srgbClr val="0070C0"/>
                </a:solidFill>
              </a:rPr>
              <a:t>png</a:t>
            </a:r>
            <a:r>
              <a:rPr lang="en-US" dirty="0"/>
              <a:t> and &lt;</a:t>
            </a:r>
            <a:r>
              <a:rPr lang="en-US" dirty="0">
                <a:solidFill>
                  <a:srgbClr val="0070C0"/>
                </a:solidFill>
              </a:rPr>
              <a:t>alt</a:t>
            </a:r>
            <a:r>
              <a:rPr lang="en-US" dirty="0"/>
              <a:t>&gt; text</a:t>
            </a:r>
          </a:p>
          <a:p>
            <a:r>
              <a:rPr lang="en-US" dirty="0"/>
              <a:t>Each screen has a &lt;</a:t>
            </a:r>
            <a:r>
              <a:rPr lang="en-US" dirty="0">
                <a:solidFill>
                  <a:srgbClr val="0070C0"/>
                </a:solidFill>
              </a:rPr>
              <a:t>properties</a:t>
            </a:r>
            <a:r>
              <a:rPr lang="en-US" dirty="0"/>
              <a:t>&gt; table. </a:t>
            </a:r>
          </a:p>
          <a:p>
            <a:pPr lvl="1"/>
            <a:r>
              <a:rPr lang="en-US" dirty="0"/>
              <a:t>Each &lt;</a:t>
            </a:r>
            <a:r>
              <a:rPr lang="en-US" dirty="0">
                <a:solidFill>
                  <a:srgbClr val="0070C0"/>
                </a:solidFill>
              </a:rPr>
              <a:t>property</a:t>
            </a:r>
            <a:r>
              <a:rPr lang="en-US" dirty="0"/>
              <a:t>&gt; in that table corresponds to a control or field on the UI.</a:t>
            </a:r>
          </a:p>
          <a:p>
            <a:pPr lvl="1"/>
            <a:r>
              <a:rPr lang="en-US" dirty="0"/>
              <a:t>Each &lt;</a:t>
            </a:r>
            <a:r>
              <a:rPr lang="en-US" dirty="0">
                <a:solidFill>
                  <a:srgbClr val="0070C0"/>
                </a:solidFill>
              </a:rPr>
              <a:t>property</a:t>
            </a:r>
            <a:r>
              <a:rPr lang="en-US" dirty="0"/>
              <a:t>&gt; will </a:t>
            </a:r>
            <a:r>
              <a:rPr lang="en-US" dirty="0" err="1"/>
              <a:t>conref</a:t>
            </a:r>
            <a:r>
              <a:rPr lang="en-US" dirty="0"/>
              <a:t> in an &lt;</a:t>
            </a:r>
            <a:r>
              <a:rPr lang="en-US" dirty="0">
                <a:solidFill>
                  <a:srgbClr val="0070C0"/>
                </a:solidFill>
              </a:rPr>
              <a:t>image</a:t>
            </a:r>
            <a:r>
              <a:rPr lang="en-US" dirty="0"/>
              <a:t>&gt; if appropriate</a:t>
            </a:r>
          </a:p>
          <a:p>
            <a:r>
              <a:rPr lang="en-US" dirty="0"/>
              <a:t>Each screen also has a &lt;</a:t>
            </a:r>
            <a:r>
              <a:rPr lang="en-US" dirty="0">
                <a:solidFill>
                  <a:srgbClr val="0070C0"/>
                </a:solidFill>
              </a:rPr>
              <a:t>concept</a:t>
            </a:r>
            <a:r>
              <a:rPr lang="en-US" dirty="0"/>
              <a:t>&gt; topic.</a:t>
            </a:r>
          </a:p>
          <a:p>
            <a:pPr lvl="1"/>
            <a:r>
              <a:rPr lang="en-US" dirty="0"/>
              <a:t>The </a:t>
            </a:r>
            <a:r>
              <a:rPr lang="en-US" dirty="0">
                <a:solidFill>
                  <a:srgbClr val="0070C0"/>
                </a:solidFill>
              </a:rPr>
              <a:t>concept</a:t>
            </a:r>
            <a:r>
              <a:rPr lang="en-US" dirty="0"/>
              <a:t> topic </a:t>
            </a:r>
            <a:r>
              <a:rPr lang="en-US" dirty="0" err="1"/>
              <a:t>conrefs</a:t>
            </a:r>
            <a:r>
              <a:rPr lang="en-US" dirty="0"/>
              <a:t> in the relevant </a:t>
            </a:r>
            <a:r>
              <a:rPr lang="en-US" dirty="0">
                <a:solidFill>
                  <a:srgbClr val="0070C0"/>
                </a:solidFill>
              </a:rPr>
              <a:t>property</a:t>
            </a:r>
            <a:r>
              <a:rPr lang="en-US" dirty="0"/>
              <a:t>.</a:t>
            </a:r>
          </a:p>
          <a:p>
            <a:r>
              <a:rPr lang="en-US" dirty="0"/>
              <a:t>Each screen also has an </a:t>
            </a:r>
            <a:r>
              <a:rPr lang="en-US" dirty="0">
                <a:solidFill>
                  <a:srgbClr val="0070C0"/>
                </a:solidFill>
              </a:rPr>
              <a:t>imagemap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The </a:t>
            </a:r>
            <a:r>
              <a:rPr lang="en-US" dirty="0">
                <a:solidFill>
                  <a:srgbClr val="0070C0"/>
                </a:solidFill>
              </a:rPr>
              <a:t>imagemap</a:t>
            </a:r>
            <a:r>
              <a:rPr lang="en-US" dirty="0"/>
              <a:t> links to the property on the </a:t>
            </a:r>
            <a:r>
              <a:rPr lang="en-US" dirty="0">
                <a:solidFill>
                  <a:srgbClr val="0070C0"/>
                </a:solidFill>
              </a:rPr>
              <a:t>concept</a:t>
            </a:r>
            <a:r>
              <a:rPr lang="en-US" dirty="0"/>
              <a:t> topic.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735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D71D5-0F17-4F77-ACF3-9B20D9D19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C3011-57FD-43DB-91E9-672586F93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846" y="1449935"/>
            <a:ext cx="8915400" cy="5241421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dirty="0"/>
              <a:t>Give each graphic a key. </a:t>
            </a:r>
          </a:p>
          <a:p>
            <a:pPr lvl="1"/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keydef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keys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picture_icon_actionCog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href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"actionCog.png"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format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png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&gt;&lt;/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keydef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</a:p>
          <a:p>
            <a:pPr>
              <a:buFont typeface="+mj-lt"/>
              <a:buAutoNum type="arabicPeriod"/>
            </a:pPr>
            <a:r>
              <a:rPr lang="en-US" dirty="0"/>
              <a:t>Create an </a:t>
            </a:r>
            <a:r>
              <a:rPr lang="en-US" i="1" dirty="0"/>
              <a:t>&lt;image&gt; </a:t>
            </a:r>
            <a:r>
              <a:rPr lang="en-US" dirty="0"/>
              <a:t>element for each graphic and put them all in one topic. (That way, I can reuse the &lt;alt&gt; text as well.)</a:t>
            </a:r>
          </a:p>
          <a:p>
            <a:pPr lvl="1"/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&lt;image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keyref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picture_icon_actionCog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id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actionCog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&lt;alt&gt;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This image shows the action cog button, which is a picture of a gear with a downward-facing arrow to the right of it.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&lt;/alt&gt;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&lt;/image&gt;</a:t>
            </a:r>
          </a:p>
          <a:p>
            <a:pPr>
              <a:buFont typeface="+mj-lt"/>
              <a:buAutoNum type="arabicPeriod"/>
            </a:pPr>
            <a:r>
              <a:rPr lang="en-US" dirty="0"/>
              <a:t>Create a &lt;</a:t>
            </a:r>
            <a:r>
              <a:rPr lang="en-US" i="1" dirty="0"/>
              <a:t>properties</a:t>
            </a:r>
            <a:r>
              <a:rPr lang="en-US" dirty="0"/>
              <a:t>&gt; table for each screen. Each property in the table is an area of the screen.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37208D-287E-4A2B-8FA9-4FA53A117A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6421" y="1535394"/>
            <a:ext cx="419158" cy="257211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7054F0C4-110D-4A7E-B84E-53E872DEC7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3552" y="4953001"/>
            <a:ext cx="4769997" cy="169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949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D71D5-0F17-4F77-ACF3-9B20D9D19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approach (</a:t>
            </a:r>
            <a:r>
              <a:rPr lang="en-US" dirty="0" err="1"/>
              <a:t>cont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C3011-57FD-43DB-91E9-672586F93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421024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 startAt="4"/>
            </a:pPr>
            <a:r>
              <a:rPr lang="en-US" dirty="0"/>
              <a:t>Define each &lt;property&gt; in a consistent manner. </a:t>
            </a:r>
          </a:p>
          <a:p>
            <a:pPr marL="457200" lvl="1" indent="0">
              <a:buNone/>
            </a:pPr>
            <a:r>
              <a:rPr lang="en-US" dirty="0"/>
              <a:t>&lt;</a:t>
            </a:r>
            <a:r>
              <a:rPr lang="en-US" dirty="0" err="1">
                <a:solidFill>
                  <a:srgbClr val="0070C0"/>
                </a:solidFill>
              </a:rPr>
              <a:t>proptype</a:t>
            </a:r>
            <a:r>
              <a:rPr lang="en-US" dirty="0"/>
              <a:t>&gt; = Name</a:t>
            </a:r>
            <a:br>
              <a:rPr lang="en-US" dirty="0"/>
            </a:br>
            <a:r>
              <a:rPr lang="en-US" dirty="0"/>
              <a:t>&lt; </a:t>
            </a:r>
            <a:r>
              <a:rPr lang="en-US" dirty="0" err="1">
                <a:solidFill>
                  <a:srgbClr val="0070C0"/>
                </a:solidFill>
              </a:rPr>
              <a:t>propvalue</a:t>
            </a:r>
            <a:r>
              <a:rPr lang="en-US" dirty="0"/>
              <a:t>&gt; = Description</a:t>
            </a:r>
            <a:br>
              <a:rPr lang="en-US" dirty="0"/>
            </a:br>
            <a:r>
              <a:rPr lang="en-US" dirty="0"/>
              <a:t>&lt;</a:t>
            </a:r>
            <a:r>
              <a:rPr lang="en-US" dirty="0" err="1">
                <a:solidFill>
                  <a:srgbClr val="0070C0"/>
                </a:solidFill>
              </a:rPr>
              <a:t>propdesc</a:t>
            </a:r>
            <a:r>
              <a:rPr lang="en-US" dirty="0"/>
              <a:t>&gt; = More info. If the property contains a graphic, </a:t>
            </a:r>
            <a:r>
              <a:rPr lang="en-US" dirty="0" err="1"/>
              <a:t>conref</a:t>
            </a:r>
            <a:r>
              <a:rPr lang="en-US" dirty="0"/>
              <a:t> in the image.</a:t>
            </a:r>
          </a:p>
          <a:p>
            <a:pPr lvl="1"/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sz="1400" dirty="0">
                <a:solidFill>
                  <a:srgbClr val="000096"/>
                </a:solidFill>
                <a:highlight>
                  <a:srgbClr val="FFFFFF"/>
                </a:highlight>
              </a:rPr>
              <a:t>property</a:t>
            </a:r>
            <a:r>
              <a:rPr lang="en-US" sz="1400" dirty="0">
                <a:solidFill>
                  <a:srgbClr val="F5844C"/>
                </a:solidFill>
                <a:highlight>
                  <a:srgbClr val="FFFFFF"/>
                </a:highlight>
              </a:rPr>
              <a:t> id</a:t>
            </a:r>
            <a:r>
              <a:rPr lang="en-US" sz="1400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sz="1400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sz="1400" dirty="0" err="1">
                <a:solidFill>
                  <a:srgbClr val="993300"/>
                </a:solidFill>
                <a:highlight>
                  <a:srgbClr val="FFFFFF"/>
                </a:highlight>
              </a:rPr>
              <a:t>siteStatusIcons</a:t>
            </a:r>
            <a:r>
              <a:rPr lang="en-US" sz="1400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sz="1400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</a:rPr>
              <a:t>        </a:t>
            </a:r>
            <a:r>
              <a:rPr lang="en-US" sz="1400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sz="1400" dirty="0" err="1">
                <a:solidFill>
                  <a:srgbClr val="000096"/>
                </a:solidFill>
                <a:highlight>
                  <a:srgbClr val="FFFFFF"/>
                </a:highlight>
              </a:rPr>
              <a:t>proptype</a:t>
            </a:r>
            <a:r>
              <a:rPr lang="en-US" sz="1400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</a:rPr>
              <a:t>Site status icons</a:t>
            </a:r>
            <a:r>
              <a:rPr lang="en-US" sz="1400" dirty="0">
                <a:solidFill>
                  <a:srgbClr val="000096"/>
                </a:solidFill>
                <a:highlight>
                  <a:srgbClr val="FFFFFF"/>
                </a:highlight>
              </a:rPr>
              <a:t>&lt;/</a:t>
            </a:r>
            <a:r>
              <a:rPr lang="en-US" sz="1400" dirty="0" err="1">
                <a:solidFill>
                  <a:srgbClr val="000096"/>
                </a:solidFill>
                <a:highlight>
                  <a:srgbClr val="FFFFFF"/>
                </a:highlight>
              </a:rPr>
              <a:t>proptype</a:t>
            </a:r>
            <a:r>
              <a:rPr lang="en-US" sz="1400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</a:rPr>
              <a:t>        </a:t>
            </a:r>
            <a:r>
              <a:rPr lang="en-US" sz="1400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sz="1400" dirty="0" err="1">
                <a:solidFill>
                  <a:srgbClr val="000096"/>
                </a:solidFill>
                <a:highlight>
                  <a:srgbClr val="FFFFFF"/>
                </a:highlight>
              </a:rPr>
              <a:t>propvalue</a:t>
            </a:r>
            <a:r>
              <a:rPr lang="en-US" sz="1400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</a:rPr>
              <a:t>If they appear, these icons tell you something about the site.</a:t>
            </a:r>
            <a:r>
              <a:rPr lang="en-US" sz="1400" dirty="0">
                <a:solidFill>
                  <a:srgbClr val="000096"/>
                </a:solidFill>
                <a:highlight>
                  <a:srgbClr val="FFFFFF"/>
                </a:highlight>
              </a:rPr>
              <a:t>&lt;/</a:t>
            </a:r>
            <a:r>
              <a:rPr lang="en-US" sz="1400" dirty="0" err="1">
                <a:solidFill>
                  <a:srgbClr val="000096"/>
                </a:solidFill>
                <a:highlight>
                  <a:srgbClr val="FFFFFF"/>
                </a:highlight>
              </a:rPr>
              <a:t>propvalue</a:t>
            </a:r>
            <a:r>
              <a:rPr lang="en-US" sz="1400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</a:rPr>
              <a:t>        </a:t>
            </a:r>
            <a:r>
              <a:rPr lang="en-US" sz="1400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sz="1400" dirty="0" err="1">
                <a:solidFill>
                  <a:srgbClr val="000096"/>
                </a:solidFill>
                <a:highlight>
                  <a:srgbClr val="FFFFFF"/>
                </a:highlight>
              </a:rPr>
              <a:t>propdesc</a:t>
            </a:r>
            <a:r>
              <a:rPr lang="en-US" sz="1400" dirty="0">
                <a:solidFill>
                  <a:srgbClr val="000096"/>
                </a:solidFill>
                <a:highlight>
                  <a:srgbClr val="FFFFFF"/>
                </a:highlight>
              </a:rPr>
              <a:t>&gt;&lt;ul&gt;</a:t>
            </a:r>
            <a:b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</a:rPr>
              <a:t>            </a:t>
            </a:r>
            <a:r>
              <a:rPr lang="en-US" sz="1400" dirty="0">
                <a:solidFill>
                  <a:srgbClr val="000096"/>
                </a:solidFill>
                <a:highlight>
                  <a:srgbClr val="FFFFFF"/>
                </a:highlight>
              </a:rPr>
              <a:t>&lt;li&gt;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</a:rPr>
              <a:t>This icon </a:t>
            </a:r>
            <a:r>
              <a:rPr lang="en-US" sz="1400" dirty="0">
                <a:solidFill>
                  <a:srgbClr val="000096"/>
                </a:solidFill>
                <a:highlight>
                  <a:srgbClr val="FFFFFF"/>
                </a:highlight>
              </a:rPr>
              <a:t>&lt;image</a:t>
            </a:r>
            <a:r>
              <a:rPr lang="en-US" sz="1400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sz="1400" dirty="0" err="1">
                <a:solidFill>
                  <a:srgbClr val="F5844C"/>
                </a:solidFill>
                <a:highlight>
                  <a:srgbClr val="FFFFFF"/>
                </a:highlight>
              </a:rPr>
              <a:t>conkeyref</a:t>
            </a:r>
            <a:r>
              <a:rPr lang="en-US" sz="1400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sz="1400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sz="1400" dirty="0" err="1">
                <a:solidFill>
                  <a:srgbClr val="993300"/>
                </a:solidFill>
                <a:highlight>
                  <a:srgbClr val="FFFFFF"/>
                </a:highlight>
              </a:rPr>
              <a:t>imageList</a:t>
            </a:r>
            <a:r>
              <a:rPr lang="en-US" sz="1400" dirty="0">
                <a:solidFill>
                  <a:srgbClr val="993300"/>
                </a:solidFill>
                <a:highlight>
                  <a:srgbClr val="FFFFFF"/>
                </a:highlight>
              </a:rPr>
              <a:t>/</a:t>
            </a:r>
            <a:r>
              <a:rPr lang="en-US" sz="1400" dirty="0" err="1">
                <a:solidFill>
                  <a:srgbClr val="993300"/>
                </a:solidFill>
                <a:highlight>
                  <a:srgbClr val="FFFFFF"/>
                </a:highlight>
              </a:rPr>
              <a:t>iconEvaluationStopped</a:t>
            </a:r>
            <a:r>
              <a:rPr lang="en-US" sz="1400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sz="1400" dirty="0">
                <a:solidFill>
                  <a:srgbClr val="000096"/>
                </a:solidFill>
                <a:highlight>
                  <a:srgbClr val="FFFFFF"/>
                </a:highlight>
              </a:rPr>
              <a:t>/&gt;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</a:rPr>
              <a:t> means that the                     site evaluation has been stopped.</a:t>
            </a:r>
            <a:r>
              <a:rPr lang="en-US" sz="1400" dirty="0">
                <a:solidFill>
                  <a:srgbClr val="000096"/>
                </a:solidFill>
                <a:highlight>
                  <a:srgbClr val="FFFFFF"/>
                </a:highlight>
              </a:rPr>
              <a:t>&lt;/li&gt;</a:t>
            </a:r>
            <a:b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</a:rPr>
              <a:t>            </a:t>
            </a:r>
            <a:r>
              <a:rPr lang="en-US" sz="1400" dirty="0">
                <a:solidFill>
                  <a:srgbClr val="000096"/>
                </a:solidFill>
                <a:highlight>
                  <a:srgbClr val="FFFFFF"/>
                </a:highlight>
              </a:rPr>
              <a:t>&lt;li&gt;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</a:rPr>
              <a:t>This icon </a:t>
            </a:r>
            <a:r>
              <a:rPr lang="en-US" sz="1400" dirty="0">
                <a:solidFill>
                  <a:srgbClr val="000096"/>
                </a:solidFill>
                <a:highlight>
                  <a:srgbClr val="FFFFFF"/>
                </a:highlight>
              </a:rPr>
              <a:t>&lt;image</a:t>
            </a:r>
            <a:r>
              <a:rPr lang="en-US" sz="1400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sz="1400" dirty="0" err="1">
                <a:solidFill>
                  <a:srgbClr val="F5844C"/>
                </a:solidFill>
                <a:highlight>
                  <a:srgbClr val="FFFFFF"/>
                </a:highlight>
              </a:rPr>
              <a:t>conkeyref</a:t>
            </a:r>
            <a:r>
              <a:rPr lang="en-US" sz="1400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sz="1400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sz="1400" dirty="0" err="1">
                <a:solidFill>
                  <a:srgbClr val="993300"/>
                </a:solidFill>
                <a:highlight>
                  <a:srgbClr val="FFFFFF"/>
                </a:highlight>
              </a:rPr>
              <a:t>imageList</a:t>
            </a:r>
            <a:r>
              <a:rPr lang="en-US" sz="1400" dirty="0">
                <a:solidFill>
                  <a:srgbClr val="993300"/>
                </a:solidFill>
                <a:highlight>
                  <a:srgbClr val="FFFFFF"/>
                </a:highlight>
              </a:rPr>
              <a:t>/</a:t>
            </a:r>
            <a:r>
              <a:rPr lang="en-US" sz="1400" dirty="0" err="1">
                <a:solidFill>
                  <a:srgbClr val="993300"/>
                </a:solidFill>
                <a:highlight>
                  <a:srgbClr val="FFFFFF"/>
                </a:highlight>
              </a:rPr>
              <a:t>iconSiteModified</a:t>
            </a:r>
            <a:r>
              <a:rPr lang="en-US" sz="1400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sz="1400" dirty="0">
                <a:solidFill>
                  <a:srgbClr val="000096"/>
                </a:solidFill>
                <a:highlight>
                  <a:srgbClr val="FFFFFF"/>
                </a:highlight>
              </a:rPr>
              <a:t>/&gt;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</a:rPr>
              <a:t> means that the site has</a:t>
            </a:r>
            <a:b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</a:rPr>
              <a:t>              been modified since the last time it was published.</a:t>
            </a:r>
            <a:r>
              <a:rPr lang="en-US" sz="1400" dirty="0">
                <a:solidFill>
                  <a:srgbClr val="000096"/>
                </a:solidFill>
                <a:highlight>
                  <a:srgbClr val="FFFFFF"/>
                </a:highlight>
              </a:rPr>
              <a:t>&lt;/li&gt;</a:t>
            </a:r>
            <a:b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</a:rPr>
              <a:t>          </a:t>
            </a:r>
            <a:r>
              <a:rPr lang="en-US" sz="1400" dirty="0">
                <a:solidFill>
                  <a:srgbClr val="000096"/>
                </a:solidFill>
                <a:highlight>
                  <a:srgbClr val="FFFFFF"/>
                </a:highlight>
              </a:rPr>
              <a:t>&lt;/ul&gt;&lt;/</a:t>
            </a:r>
            <a:r>
              <a:rPr lang="en-US" sz="1400" dirty="0" err="1">
                <a:solidFill>
                  <a:srgbClr val="000096"/>
                </a:solidFill>
                <a:highlight>
                  <a:srgbClr val="FFFFFF"/>
                </a:highlight>
              </a:rPr>
              <a:t>propdesc</a:t>
            </a:r>
            <a:r>
              <a:rPr lang="en-US" sz="1400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</a:rPr>
              <a:t>      </a:t>
            </a:r>
            <a:r>
              <a:rPr lang="en-US" sz="1400" dirty="0">
                <a:solidFill>
                  <a:srgbClr val="000096"/>
                </a:solidFill>
                <a:highlight>
                  <a:srgbClr val="FFFFFF"/>
                </a:highlight>
              </a:rPr>
              <a:t>&lt;/property&gt;</a:t>
            </a:r>
          </a:p>
          <a:p>
            <a:pPr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787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D71D5-0F17-4F77-ACF3-9B20D9D19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approach (</a:t>
            </a:r>
            <a:r>
              <a:rPr lang="en-US" dirty="0" err="1"/>
              <a:t>cont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C3011-57FD-43DB-91E9-672586F93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421024"/>
          </a:xfrm>
        </p:spPr>
        <p:txBody>
          <a:bodyPr>
            <a:normAutofit fontScale="70000" lnSpcReduction="20000"/>
          </a:bodyPr>
          <a:lstStyle/>
          <a:p>
            <a:pPr>
              <a:buFont typeface="+mj-lt"/>
              <a:buAutoNum type="arabicPeriod" startAt="5"/>
            </a:pPr>
            <a:r>
              <a:rPr lang="en-US" dirty="0"/>
              <a:t>Create a reference topic for each screen.</a:t>
            </a:r>
            <a:endParaRPr lang="en-US" sz="1200" dirty="0">
              <a:solidFill>
                <a:srgbClr val="000096"/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&lt;reference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id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"reference_tq4_rrs_p2b"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&lt;title&gt;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Sites screen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&lt;/title&gt;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shortdesc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Start here to view and manage your sites.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shortdesc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refbody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&lt;section&gt;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&lt;p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conkeyref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imageList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/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imagemapSiteScreen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/&gt;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&lt;/section&gt;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&lt;section&gt;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&lt;title&gt;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Fields on the Site Screen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&lt;/title&gt;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&lt;/section&gt;</a:t>
            </a:r>
            <a:b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&lt;properties&gt;</a:t>
            </a:r>
            <a:b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      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00"/>
                </a:highlight>
              </a:rPr>
              <a:t>prophead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        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00"/>
                </a:highlight>
              </a:rPr>
              <a:t>proptypehd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&gt;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What it is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&lt;/</a:t>
            </a:r>
            <a:r>
              <a:rPr lang="en-US" dirty="0" err="1">
                <a:solidFill>
                  <a:srgbClr val="000096"/>
                </a:solidFill>
                <a:highlight>
                  <a:srgbClr val="FFFF00"/>
                </a:highlight>
              </a:rPr>
              <a:t>proptypehd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        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00"/>
                </a:highlight>
              </a:rPr>
              <a:t>propvaluehd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&gt;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What it does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&lt;/</a:t>
            </a:r>
            <a:r>
              <a:rPr lang="en-US" dirty="0" err="1">
                <a:solidFill>
                  <a:srgbClr val="000096"/>
                </a:solidFill>
                <a:highlight>
                  <a:srgbClr val="FFFF00"/>
                </a:highlight>
              </a:rPr>
              <a:t>propvaluehd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        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00"/>
                </a:highlight>
              </a:rPr>
              <a:t>propdeschd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&gt;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More info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&lt;/</a:t>
            </a:r>
            <a:r>
              <a:rPr lang="en-US" dirty="0" err="1">
                <a:solidFill>
                  <a:srgbClr val="000096"/>
                </a:solidFill>
                <a:highlight>
                  <a:srgbClr val="FFFF00"/>
                </a:highlight>
              </a:rPr>
              <a:t>propdeschd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      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&lt;/</a:t>
            </a:r>
            <a:r>
              <a:rPr lang="en-US" dirty="0" err="1">
                <a:solidFill>
                  <a:srgbClr val="000096"/>
                </a:solidFill>
                <a:highlight>
                  <a:srgbClr val="FFFF00"/>
                </a:highlight>
              </a:rPr>
              <a:t>prophead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      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&lt;property</a:t>
            </a:r>
            <a:r>
              <a:rPr lang="en-US" dirty="0">
                <a:solidFill>
                  <a:srgbClr val="F5844C"/>
                </a:solidFill>
                <a:highlight>
                  <a:srgbClr val="FFFF00"/>
                </a:highlight>
              </a:rPr>
              <a:t> id</a:t>
            </a:r>
            <a:r>
              <a:rPr lang="en-US" dirty="0">
                <a:solidFill>
                  <a:srgbClr val="FF8040"/>
                </a:solidFill>
                <a:highlight>
                  <a:srgbClr val="FFFF00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00"/>
                </a:highlight>
              </a:rPr>
              <a:t>ReorderDragDrop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00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00"/>
                </a:highlight>
              </a:rPr>
              <a:t>conkeyref</a:t>
            </a:r>
            <a:r>
              <a:rPr lang="en-US" dirty="0">
                <a:solidFill>
                  <a:srgbClr val="FF8040"/>
                </a:solidFill>
                <a:highlight>
                  <a:srgbClr val="FFFF00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00"/>
                </a:highlight>
              </a:rPr>
              <a:t>fieldList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/</a:t>
            </a:r>
            <a:r>
              <a:rPr lang="en-US" dirty="0" err="1">
                <a:solidFill>
                  <a:srgbClr val="993300"/>
                </a:solidFill>
                <a:highlight>
                  <a:srgbClr val="FFFF00"/>
                </a:highlight>
              </a:rPr>
              <a:t>ReorderDragDrop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/&gt;</a:t>
            </a:r>
            <a:b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      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&lt;property</a:t>
            </a:r>
            <a:r>
              <a:rPr lang="en-US" dirty="0">
                <a:solidFill>
                  <a:srgbClr val="F5844C"/>
                </a:solidFill>
                <a:highlight>
                  <a:srgbClr val="FFFF00"/>
                </a:highlight>
              </a:rPr>
              <a:t> id</a:t>
            </a:r>
            <a:r>
              <a:rPr lang="en-US" dirty="0">
                <a:solidFill>
                  <a:srgbClr val="FF8040"/>
                </a:solidFill>
                <a:highlight>
                  <a:srgbClr val="FFFF00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00"/>
                </a:highlight>
              </a:rPr>
              <a:t>createNewSiteButton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00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00"/>
                </a:highlight>
              </a:rPr>
              <a:t>conkeyref</a:t>
            </a:r>
            <a:r>
              <a:rPr lang="en-US" dirty="0">
                <a:solidFill>
                  <a:srgbClr val="FF8040"/>
                </a:solidFill>
                <a:highlight>
                  <a:srgbClr val="FFFF00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00"/>
                </a:highlight>
              </a:rPr>
              <a:t>fieldList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/</a:t>
            </a:r>
            <a:r>
              <a:rPr lang="en-US" dirty="0" err="1">
                <a:solidFill>
                  <a:srgbClr val="993300"/>
                </a:solidFill>
                <a:highlight>
                  <a:srgbClr val="FFFF00"/>
                </a:highlight>
              </a:rPr>
              <a:t>createNewSiteButton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/&gt;</a:t>
            </a:r>
            <a:b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      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&lt;property</a:t>
            </a:r>
            <a:r>
              <a:rPr lang="en-US" dirty="0">
                <a:solidFill>
                  <a:srgbClr val="F5844C"/>
                </a:solidFill>
                <a:highlight>
                  <a:srgbClr val="FFFF00"/>
                </a:highlight>
              </a:rPr>
              <a:t> id</a:t>
            </a:r>
            <a:r>
              <a:rPr lang="en-US" dirty="0">
                <a:solidFill>
                  <a:srgbClr val="FF8040"/>
                </a:solidFill>
                <a:highlight>
                  <a:srgbClr val="FFFF00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00"/>
                </a:highlight>
              </a:rPr>
              <a:t>siteStatusIcons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00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00"/>
                </a:highlight>
              </a:rPr>
              <a:t>conkeyref</a:t>
            </a:r>
            <a:r>
              <a:rPr lang="en-US" dirty="0">
                <a:solidFill>
                  <a:srgbClr val="FF8040"/>
                </a:solidFill>
                <a:highlight>
                  <a:srgbClr val="FFFF00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00"/>
                </a:highlight>
              </a:rPr>
              <a:t>fieldList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/</a:t>
            </a:r>
            <a:r>
              <a:rPr lang="en-US" dirty="0" err="1">
                <a:solidFill>
                  <a:srgbClr val="993300"/>
                </a:solidFill>
                <a:highlight>
                  <a:srgbClr val="FFFF00"/>
                </a:highlight>
              </a:rPr>
              <a:t>siteStatusIcons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/&gt;</a:t>
            </a:r>
            <a:b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      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&lt;property</a:t>
            </a:r>
            <a:r>
              <a:rPr lang="en-US" dirty="0">
                <a:solidFill>
                  <a:srgbClr val="F5844C"/>
                </a:solidFill>
                <a:highlight>
                  <a:srgbClr val="FFFF00"/>
                </a:highlight>
              </a:rPr>
              <a:t> id</a:t>
            </a:r>
            <a:r>
              <a:rPr lang="en-US" dirty="0">
                <a:solidFill>
                  <a:srgbClr val="FF8040"/>
                </a:solidFill>
                <a:highlight>
                  <a:srgbClr val="FFFF00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00"/>
                </a:highlight>
              </a:rPr>
              <a:t>actionCog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00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00"/>
                </a:highlight>
              </a:rPr>
              <a:t>conkeyref</a:t>
            </a:r>
            <a:r>
              <a:rPr lang="en-US" dirty="0">
                <a:solidFill>
                  <a:srgbClr val="FF8040"/>
                </a:solidFill>
                <a:highlight>
                  <a:srgbClr val="FFFF00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00"/>
                </a:highlight>
              </a:rPr>
              <a:t>fieldList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/</a:t>
            </a:r>
            <a:r>
              <a:rPr lang="en-US" dirty="0" err="1">
                <a:solidFill>
                  <a:srgbClr val="993300"/>
                </a:solidFill>
                <a:highlight>
                  <a:srgbClr val="FFFF00"/>
                </a:highlight>
              </a:rPr>
              <a:t>actionCogSitesScreen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/&gt;</a:t>
            </a:r>
            <a:b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      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&lt;property</a:t>
            </a:r>
            <a:r>
              <a:rPr lang="en-US" dirty="0">
                <a:solidFill>
                  <a:srgbClr val="F5844C"/>
                </a:solidFill>
                <a:highlight>
                  <a:srgbClr val="FFFF00"/>
                </a:highlight>
              </a:rPr>
              <a:t> id</a:t>
            </a:r>
            <a:r>
              <a:rPr lang="en-US" dirty="0">
                <a:solidFill>
                  <a:srgbClr val="FF8040"/>
                </a:solidFill>
                <a:highlight>
                  <a:srgbClr val="FFFF00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00"/>
                </a:highlight>
              </a:rPr>
              <a:t>siteNameSitesScreen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00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00"/>
                </a:highlight>
              </a:rPr>
              <a:t>conkeyref</a:t>
            </a:r>
            <a:r>
              <a:rPr lang="en-US" dirty="0">
                <a:solidFill>
                  <a:srgbClr val="FF8040"/>
                </a:solidFill>
                <a:highlight>
                  <a:srgbClr val="FFFF00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00"/>
                </a:highlight>
              </a:rPr>
              <a:t>fieldList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/</a:t>
            </a:r>
            <a:r>
              <a:rPr lang="en-US" dirty="0" err="1">
                <a:solidFill>
                  <a:srgbClr val="993300"/>
                </a:solidFill>
                <a:highlight>
                  <a:srgbClr val="FFFF00"/>
                </a:highlight>
              </a:rPr>
              <a:t>siteListSitesScreen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/&gt;</a:t>
            </a:r>
            <a:b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&lt;/properties&gt;</a:t>
            </a:r>
            <a:b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refbody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&lt;/reference&gt;</a:t>
            </a:r>
          </a:p>
          <a:p>
            <a:pPr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allout: Line 3">
            <a:extLst>
              <a:ext uri="{FF2B5EF4-FFF2-40B4-BE49-F238E27FC236}">
                <a16:creationId xmlns:a16="http://schemas.microsoft.com/office/drawing/2014/main" id="{6AE4F133-AFC2-458D-B424-477FE0967D58}"/>
              </a:ext>
            </a:extLst>
          </p:cNvPr>
          <p:cNvSpPr/>
          <p:nvPr/>
        </p:nvSpPr>
        <p:spPr>
          <a:xfrm>
            <a:off x="391438" y="4640632"/>
            <a:ext cx="1931680" cy="978227"/>
          </a:xfrm>
          <a:prstGeom prst="borderCallout1">
            <a:avLst>
              <a:gd name="adj1" fmla="val 54479"/>
              <a:gd name="adj2" fmla="val 99235"/>
              <a:gd name="adj3" fmla="val 22163"/>
              <a:gd name="adj4" fmla="val 1361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&lt;properties&gt; table to house my element </a:t>
            </a:r>
            <a:r>
              <a:rPr lang="en-US" sz="1600" dirty="0" err="1"/>
              <a:t>defs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227757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D71D5-0F17-4F77-ACF3-9B20D9D19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approach (</a:t>
            </a:r>
            <a:r>
              <a:rPr lang="en-US" dirty="0" err="1"/>
              <a:t>cont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C3011-57FD-43DB-91E9-672586F93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421024"/>
          </a:xfrm>
        </p:spPr>
        <p:txBody>
          <a:bodyPr>
            <a:normAutofit fontScale="70000" lnSpcReduction="20000"/>
          </a:bodyPr>
          <a:lstStyle/>
          <a:p>
            <a:pPr>
              <a:buFont typeface="+mj-lt"/>
              <a:buAutoNum type="arabicPeriod" startAt="6"/>
            </a:pPr>
            <a:r>
              <a:rPr lang="en-US" dirty="0"/>
              <a:t>Create a reference topic for each screen. (And, of course, define a key for it.)</a:t>
            </a:r>
            <a:endParaRPr lang="en-US" sz="1200" dirty="0">
              <a:solidFill>
                <a:srgbClr val="000096"/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&lt;reference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id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"reference_tq4_rrs_p2b"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&lt;title&gt;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Sites screen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&lt;/title&gt;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shortdesc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Start here to view and manage your sites.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shortdesc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refbody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&lt;section&gt;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&lt;p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conkeyref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imageList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/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imagemapSiteScreen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/&gt;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&lt;/section&gt;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&lt;section&gt;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&lt;title&gt;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Fields on the Site Screen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&lt;/title&gt;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&lt;/section&gt;</a:t>
            </a:r>
            <a:b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&lt;properties&gt;</a:t>
            </a:r>
            <a:b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      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00"/>
                </a:highlight>
              </a:rPr>
              <a:t>prophead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        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00"/>
                </a:highlight>
              </a:rPr>
              <a:t>proptypehd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&gt;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What it is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&lt;/</a:t>
            </a:r>
            <a:r>
              <a:rPr lang="en-US" dirty="0" err="1">
                <a:solidFill>
                  <a:srgbClr val="000096"/>
                </a:solidFill>
                <a:highlight>
                  <a:srgbClr val="FFFF00"/>
                </a:highlight>
              </a:rPr>
              <a:t>proptypehd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        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00"/>
                </a:highlight>
              </a:rPr>
              <a:t>propvaluehd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&gt;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What it does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&lt;/</a:t>
            </a:r>
            <a:r>
              <a:rPr lang="en-US" dirty="0" err="1">
                <a:solidFill>
                  <a:srgbClr val="000096"/>
                </a:solidFill>
                <a:highlight>
                  <a:srgbClr val="FFFF00"/>
                </a:highlight>
              </a:rPr>
              <a:t>propvaluehd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        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00"/>
                </a:highlight>
              </a:rPr>
              <a:t>propdeschd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&gt;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More info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&lt;/</a:t>
            </a:r>
            <a:r>
              <a:rPr lang="en-US" dirty="0" err="1">
                <a:solidFill>
                  <a:srgbClr val="000096"/>
                </a:solidFill>
                <a:highlight>
                  <a:srgbClr val="FFFF00"/>
                </a:highlight>
              </a:rPr>
              <a:t>propdeschd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      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&lt;/</a:t>
            </a:r>
            <a:r>
              <a:rPr lang="en-US" dirty="0" err="1">
                <a:solidFill>
                  <a:srgbClr val="000096"/>
                </a:solidFill>
                <a:highlight>
                  <a:srgbClr val="FFFF00"/>
                </a:highlight>
              </a:rPr>
              <a:t>prophead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      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&lt;property</a:t>
            </a:r>
            <a:r>
              <a:rPr lang="en-US" dirty="0">
                <a:solidFill>
                  <a:srgbClr val="F5844C"/>
                </a:solidFill>
                <a:highlight>
                  <a:srgbClr val="FFFF00"/>
                </a:highlight>
              </a:rPr>
              <a:t> id</a:t>
            </a:r>
            <a:r>
              <a:rPr lang="en-US" dirty="0">
                <a:solidFill>
                  <a:srgbClr val="FF8040"/>
                </a:solidFill>
                <a:highlight>
                  <a:srgbClr val="FFFF00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00"/>
                </a:highlight>
              </a:rPr>
              <a:t>ReorderDragDrop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00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00"/>
                </a:highlight>
              </a:rPr>
              <a:t>conkeyref</a:t>
            </a:r>
            <a:r>
              <a:rPr lang="en-US" dirty="0">
                <a:solidFill>
                  <a:srgbClr val="FF8040"/>
                </a:solidFill>
                <a:highlight>
                  <a:srgbClr val="FFFF00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00"/>
                </a:highlight>
              </a:rPr>
              <a:t>fieldList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/</a:t>
            </a:r>
            <a:r>
              <a:rPr lang="en-US" dirty="0" err="1">
                <a:solidFill>
                  <a:srgbClr val="993300"/>
                </a:solidFill>
                <a:highlight>
                  <a:srgbClr val="FFFF00"/>
                </a:highlight>
              </a:rPr>
              <a:t>ReorderDragDrop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/&gt;</a:t>
            </a:r>
            <a:b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      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&lt;property</a:t>
            </a:r>
            <a:r>
              <a:rPr lang="en-US" dirty="0">
                <a:solidFill>
                  <a:srgbClr val="F5844C"/>
                </a:solidFill>
                <a:highlight>
                  <a:srgbClr val="FFFF00"/>
                </a:highlight>
              </a:rPr>
              <a:t> id</a:t>
            </a:r>
            <a:r>
              <a:rPr lang="en-US" dirty="0">
                <a:solidFill>
                  <a:srgbClr val="FF8040"/>
                </a:solidFill>
                <a:highlight>
                  <a:srgbClr val="FFFF00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00"/>
                </a:highlight>
              </a:rPr>
              <a:t>createNewSiteButton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00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00"/>
                </a:highlight>
              </a:rPr>
              <a:t>conkeyref</a:t>
            </a:r>
            <a:r>
              <a:rPr lang="en-US" dirty="0">
                <a:solidFill>
                  <a:srgbClr val="FF8040"/>
                </a:solidFill>
                <a:highlight>
                  <a:srgbClr val="FFFF00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00"/>
                </a:highlight>
              </a:rPr>
              <a:t>fieldList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/</a:t>
            </a:r>
            <a:r>
              <a:rPr lang="en-US" dirty="0" err="1">
                <a:solidFill>
                  <a:srgbClr val="993300"/>
                </a:solidFill>
                <a:highlight>
                  <a:srgbClr val="FFFF00"/>
                </a:highlight>
              </a:rPr>
              <a:t>createNewSiteButton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/&gt;</a:t>
            </a:r>
            <a:b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      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&lt;property</a:t>
            </a:r>
            <a:r>
              <a:rPr lang="en-US" dirty="0">
                <a:solidFill>
                  <a:srgbClr val="F5844C"/>
                </a:solidFill>
                <a:highlight>
                  <a:srgbClr val="FFFF00"/>
                </a:highlight>
              </a:rPr>
              <a:t> id</a:t>
            </a:r>
            <a:r>
              <a:rPr lang="en-US" dirty="0">
                <a:solidFill>
                  <a:srgbClr val="FF8040"/>
                </a:solidFill>
                <a:highlight>
                  <a:srgbClr val="FFFF00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00"/>
                </a:highlight>
              </a:rPr>
              <a:t>siteStatusIcons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00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00"/>
                </a:highlight>
              </a:rPr>
              <a:t>conkeyref</a:t>
            </a:r>
            <a:r>
              <a:rPr lang="en-US" dirty="0">
                <a:solidFill>
                  <a:srgbClr val="FF8040"/>
                </a:solidFill>
                <a:highlight>
                  <a:srgbClr val="FFFF00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00"/>
                </a:highlight>
              </a:rPr>
              <a:t>fieldList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/</a:t>
            </a:r>
            <a:r>
              <a:rPr lang="en-US" dirty="0" err="1">
                <a:solidFill>
                  <a:srgbClr val="993300"/>
                </a:solidFill>
                <a:highlight>
                  <a:srgbClr val="FFFF00"/>
                </a:highlight>
              </a:rPr>
              <a:t>siteStatusIcons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/&gt;</a:t>
            </a:r>
            <a:b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      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&lt;property</a:t>
            </a:r>
            <a:r>
              <a:rPr lang="en-US" dirty="0">
                <a:solidFill>
                  <a:srgbClr val="F5844C"/>
                </a:solidFill>
                <a:highlight>
                  <a:srgbClr val="FFFF00"/>
                </a:highlight>
              </a:rPr>
              <a:t> id</a:t>
            </a:r>
            <a:r>
              <a:rPr lang="en-US" dirty="0">
                <a:solidFill>
                  <a:srgbClr val="FF8040"/>
                </a:solidFill>
                <a:highlight>
                  <a:srgbClr val="FFFF00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00"/>
                </a:highlight>
              </a:rPr>
              <a:t>actionCog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00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00"/>
                </a:highlight>
              </a:rPr>
              <a:t>conkeyref</a:t>
            </a:r>
            <a:r>
              <a:rPr lang="en-US" dirty="0">
                <a:solidFill>
                  <a:srgbClr val="FF8040"/>
                </a:solidFill>
                <a:highlight>
                  <a:srgbClr val="FFFF00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00"/>
                </a:highlight>
              </a:rPr>
              <a:t>fieldList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/</a:t>
            </a:r>
            <a:r>
              <a:rPr lang="en-US" dirty="0" err="1">
                <a:solidFill>
                  <a:srgbClr val="993300"/>
                </a:solidFill>
                <a:highlight>
                  <a:srgbClr val="FFFF00"/>
                </a:highlight>
              </a:rPr>
              <a:t>actionCogSitesScreen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/&gt;</a:t>
            </a:r>
            <a:b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      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&lt;property</a:t>
            </a:r>
            <a:r>
              <a:rPr lang="en-US" dirty="0">
                <a:solidFill>
                  <a:srgbClr val="F5844C"/>
                </a:solidFill>
                <a:highlight>
                  <a:srgbClr val="FFFF00"/>
                </a:highlight>
              </a:rPr>
              <a:t> id</a:t>
            </a:r>
            <a:r>
              <a:rPr lang="en-US" dirty="0">
                <a:solidFill>
                  <a:srgbClr val="FF8040"/>
                </a:solidFill>
                <a:highlight>
                  <a:srgbClr val="FFFF00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00"/>
                </a:highlight>
              </a:rPr>
              <a:t>siteNameSitesScreen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00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00"/>
                </a:highlight>
              </a:rPr>
              <a:t>conkeyref</a:t>
            </a:r>
            <a:r>
              <a:rPr lang="en-US" dirty="0">
                <a:solidFill>
                  <a:srgbClr val="FF8040"/>
                </a:solidFill>
                <a:highlight>
                  <a:srgbClr val="FFFF00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00"/>
                </a:highlight>
              </a:rPr>
              <a:t>fieldList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/</a:t>
            </a:r>
            <a:r>
              <a:rPr lang="en-US" dirty="0" err="1">
                <a:solidFill>
                  <a:srgbClr val="993300"/>
                </a:solidFill>
                <a:highlight>
                  <a:srgbClr val="FFFF00"/>
                </a:highlight>
              </a:rPr>
              <a:t>siteListSitesScreen</a:t>
            </a:r>
            <a:r>
              <a:rPr lang="en-US" dirty="0">
                <a:solidFill>
                  <a:srgbClr val="993300"/>
                </a:solidFill>
                <a:highlight>
                  <a:srgbClr val="FFFF00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/&gt;</a:t>
            </a:r>
            <a:b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    </a:t>
            </a:r>
            <a:r>
              <a:rPr lang="en-US" dirty="0">
                <a:solidFill>
                  <a:srgbClr val="000096"/>
                </a:solidFill>
                <a:highlight>
                  <a:srgbClr val="FFFF00"/>
                </a:highlight>
              </a:rPr>
              <a:t>&lt;/properties&gt;</a:t>
            </a:r>
            <a:b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refbody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&lt;/reference&gt;</a:t>
            </a:r>
          </a:p>
          <a:p>
            <a:pPr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allout: Line 3">
            <a:extLst>
              <a:ext uri="{FF2B5EF4-FFF2-40B4-BE49-F238E27FC236}">
                <a16:creationId xmlns:a16="http://schemas.microsoft.com/office/drawing/2014/main" id="{6AE4F133-AFC2-458D-B424-477FE0967D58}"/>
              </a:ext>
            </a:extLst>
          </p:cNvPr>
          <p:cNvSpPr/>
          <p:nvPr/>
        </p:nvSpPr>
        <p:spPr>
          <a:xfrm>
            <a:off x="391438" y="4640632"/>
            <a:ext cx="1931680" cy="978227"/>
          </a:xfrm>
          <a:prstGeom prst="borderCallout1">
            <a:avLst>
              <a:gd name="adj1" fmla="val 54479"/>
              <a:gd name="adj2" fmla="val 99235"/>
              <a:gd name="adj3" fmla="val 22163"/>
              <a:gd name="adj4" fmla="val 1361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&lt;properties&gt; table to house my element </a:t>
            </a:r>
            <a:r>
              <a:rPr lang="en-US" sz="1600" dirty="0" err="1"/>
              <a:t>defs</a:t>
            </a:r>
            <a:endParaRPr lang="en-US" sz="1600" dirty="0"/>
          </a:p>
        </p:txBody>
      </p:sp>
      <p:sp>
        <p:nvSpPr>
          <p:cNvPr id="5" name="Callout: Line 4">
            <a:extLst>
              <a:ext uri="{FF2B5EF4-FFF2-40B4-BE49-F238E27FC236}">
                <a16:creationId xmlns:a16="http://schemas.microsoft.com/office/drawing/2014/main" id="{EB5CCFA2-3512-4299-8EAB-62E090EE075E}"/>
              </a:ext>
            </a:extLst>
          </p:cNvPr>
          <p:cNvSpPr/>
          <p:nvPr/>
        </p:nvSpPr>
        <p:spPr>
          <a:xfrm>
            <a:off x="7397566" y="3545346"/>
            <a:ext cx="1931680" cy="978227"/>
          </a:xfrm>
          <a:prstGeom prst="borderCallout1">
            <a:avLst>
              <a:gd name="adj1" fmla="val 147081"/>
              <a:gd name="adj2" fmla="val -114003"/>
              <a:gd name="adj3" fmla="val 47497"/>
              <a:gd name="adj4" fmla="val -5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Each property gets an ID so I can reuse it</a:t>
            </a:r>
          </a:p>
        </p:txBody>
      </p:sp>
    </p:spTree>
    <p:extLst>
      <p:ext uri="{BB962C8B-B14F-4D97-AF65-F5344CB8AC3E}">
        <p14:creationId xmlns:p14="http://schemas.microsoft.com/office/powerpoint/2010/main" val="1262566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D71D5-0F17-4F77-ACF3-9B20D9D19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approach (</a:t>
            </a:r>
            <a:r>
              <a:rPr lang="en-US" dirty="0" err="1"/>
              <a:t>cont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C3011-57FD-43DB-91E9-672586F93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421024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 startAt="7"/>
            </a:pPr>
            <a:r>
              <a:rPr lang="en-US" dirty="0"/>
              <a:t>Create an imagemap for the screen.</a:t>
            </a:r>
          </a:p>
          <a:p>
            <a:pPr lvl="1"/>
            <a:r>
              <a:rPr lang="en-US" dirty="0"/>
              <a:t>Save a picture of the screen as a .</a:t>
            </a:r>
            <a:r>
              <a:rPr lang="en-US" dirty="0" err="1"/>
              <a:t>png</a:t>
            </a:r>
            <a:r>
              <a:rPr lang="en-US" dirty="0"/>
              <a:t> (with a key, of course)</a:t>
            </a:r>
          </a:p>
          <a:p>
            <a:pPr lvl="1"/>
            <a:r>
              <a:rPr lang="en-US" dirty="0"/>
              <a:t>Create an imagemap</a:t>
            </a:r>
          </a:p>
          <a:p>
            <a:pPr lvl="1"/>
            <a:r>
              <a:rPr lang="en-US" dirty="0"/>
              <a:t>Define the hotspots </a:t>
            </a:r>
          </a:p>
          <a:p>
            <a:pPr lvl="1"/>
            <a:r>
              <a:rPr lang="en-US" dirty="0"/>
              <a:t>Have them each point to the relevant &lt;property&gt; on the screen topic.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1535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8AD30-4096-47AF-B3C8-6D1FC96AD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0667"/>
          </a:xfrm>
        </p:spPr>
        <p:txBody>
          <a:bodyPr/>
          <a:lstStyle/>
          <a:p>
            <a:r>
              <a:rPr lang="en-US" dirty="0"/>
              <a:t>Imagemap (code)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A06744-FABD-4D2C-BCE5-DC60543AE2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64777"/>
            <a:ext cx="8915400" cy="5443671"/>
          </a:xfrm>
        </p:spPr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&lt;p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id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imagemapSiteScreen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&lt;imagemap&gt;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&lt;image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keyref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picture_screen_sites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id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sitesScreen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&lt;alt&gt;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This image shows the Sites screen. The screen has two columns. The left column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    displays a list of sites, each of which is preceded by an gear icon and, in two cases,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    a status icon. The right column displays notes about the site. At the top right there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    is a Create New Site button.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&lt;/alt&gt;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&lt;/image&gt;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&lt;area&gt;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&lt;shape&gt;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</a:rPr>
              <a:t>rect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&lt;/shape&gt;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coords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811, 103, 945, 131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coords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xref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format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dita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keyref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createSite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Click this to create a new site.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xref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&lt;/area&gt;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&lt;area&gt;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&lt;shape&gt;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</a:rPr>
              <a:t>rect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&lt;/shape&gt;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coords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1, 142, 501, 158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coords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xref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format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dita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keyref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sitesScreen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/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ReorderDragDrop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Choose one of these options to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    change the order of the site list.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xref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&lt;/area&gt;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&lt;area&gt;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&lt;shape&gt;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</a:rPr>
              <a:t>rect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&lt;/shape&gt;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coords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7, 174, 49, 521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coords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xref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format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dita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keyref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sitesScreen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/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siteStatusIcons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If you see them, these icons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    provide information about the site.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xref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&lt;/area&gt;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&lt;area&gt;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&lt;shape&gt;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</a:rPr>
              <a:t>rect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&lt;/shape&gt;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coords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101, 171, 952, 531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coords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xref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format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dita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keyref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sitesScreen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/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siteNameSitesScreen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This is where all the sites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    are listed.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xref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&lt;/area&gt;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&lt;area&gt;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&lt;shape&gt;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</a:rPr>
              <a:t>rect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&lt;/shape&gt;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coords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53, 172, 94, 530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coords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xref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format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dita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F5844C"/>
                </a:solidFill>
                <a:highlight>
                  <a:srgbClr val="FFFFFF"/>
                </a:highlight>
              </a:rPr>
              <a:t> </a:t>
            </a:r>
            <a:r>
              <a:rPr lang="en-US" dirty="0" err="1">
                <a:solidFill>
                  <a:srgbClr val="F5844C"/>
                </a:solidFill>
                <a:highlight>
                  <a:srgbClr val="FFFFFF"/>
                </a:highlight>
              </a:rPr>
              <a:t>keyref</a:t>
            </a:r>
            <a:r>
              <a:rPr lang="en-US" dirty="0">
                <a:solidFill>
                  <a:srgbClr val="FF8040"/>
                </a:solidFill>
                <a:highlight>
                  <a:srgbClr val="FFFFFF"/>
                </a:highlight>
              </a:rPr>
              <a:t>=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sitesScreen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/</a:t>
            </a:r>
            <a:r>
              <a:rPr lang="en-US" dirty="0" err="1">
                <a:solidFill>
                  <a:srgbClr val="993300"/>
                </a:solidFill>
                <a:highlight>
                  <a:srgbClr val="FFFFFF"/>
                </a:highlight>
              </a:rPr>
              <a:t>actionCog</a:t>
            </a:r>
            <a:r>
              <a:rPr lang="en-US" dirty="0">
                <a:solidFill>
                  <a:srgbClr val="993300"/>
                </a:solidFill>
                <a:highlight>
                  <a:srgbClr val="FFFFFF"/>
                </a:highlight>
              </a:rPr>
              <a:t>"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Click this to delete the site, start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    or stop evaluation, or get the site publishing status.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</a:t>
            </a:r>
            <a:r>
              <a:rPr lang="en-US" dirty="0" err="1">
                <a:solidFill>
                  <a:srgbClr val="000096"/>
                </a:solidFill>
                <a:highlight>
                  <a:srgbClr val="FFFFFF"/>
                </a:highlight>
              </a:rPr>
              <a:t>xref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&lt;/area&gt;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&lt;/imagemap&gt;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      </a:t>
            </a:r>
            <a:r>
              <a:rPr lang="en-US" dirty="0">
                <a:solidFill>
                  <a:srgbClr val="000096"/>
                </a:solidFill>
                <a:highlight>
                  <a:srgbClr val="FFFFFF"/>
                </a:highlight>
              </a:rPr>
              <a:t>&lt;/p&gt;</a:t>
            </a:r>
          </a:p>
        </p:txBody>
      </p:sp>
      <p:sp>
        <p:nvSpPr>
          <p:cNvPr id="5" name="Callout: Line 4">
            <a:extLst>
              <a:ext uri="{FF2B5EF4-FFF2-40B4-BE49-F238E27FC236}">
                <a16:creationId xmlns:a16="http://schemas.microsoft.com/office/drawing/2014/main" id="{B50FB90D-EC4D-4FB9-B983-BD6E66682875}"/>
              </a:ext>
            </a:extLst>
          </p:cNvPr>
          <p:cNvSpPr/>
          <p:nvPr/>
        </p:nvSpPr>
        <p:spPr>
          <a:xfrm>
            <a:off x="8340452" y="624110"/>
            <a:ext cx="1931680" cy="978227"/>
          </a:xfrm>
          <a:prstGeom prst="borderCallout1">
            <a:avLst>
              <a:gd name="adj1" fmla="val 93792"/>
              <a:gd name="adj2" fmla="val -137008"/>
              <a:gd name="adj3" fmla="val 50118"/>
              <a:gd name="adj4" fmla="val 7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picture</a:t>
            </a:r>
          </a:p>
        </p:txBody>
      </p:sp>
      <p:sp>
        <p:nvSpPr>
          <p:cNvPr id="6" name="Callout: Line 5">
            <a:extLst>
              <a:ext uri="{FF2B5EF4-FFF2-40B4-BE49-F238E27FC236}">
                <a16:creationId xmlns:a16="http://schemas.microsoft.com/office/drawing/2014/main" id="{8898B990-3557-4CBD-9E15-A116FFD8D76D}"/>
              </a:ext>
            </a:extLst>
          </p:cNvPr>
          <p:cNvSpPr/>
          <p:nvPr/>
        </p:nvSpPr>
        <p:spPr>
          <a:xfrm>
            <a:off x="562354" y="3008385"/>
            <a:ext cx="1931680" cy="978227"/>
          </a:xfrm>
          <a:prstGeom prst="borderCallout1">
            <a:avLst>
              <a:gd name="adj1" fmla="val 316"/>
              <a:gd name="adj2" fmla="val 47916"/>
              <a:gd name="adj3" fmla="val -57335"/>
              <a:gd name="adj4" fmla="val 1458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hotspots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FF01BF3-21A7-48EA-9513-68C67F5CC915}"/>
              </a:ext>
            </a:extLst>
          </p:cNvPr>
          <p:cNvCxnSpPr>
            <a:cxnSpLocks/>
            <a:stCxn id="6" idx="0"/>
          </p:cNvCxnSpPr>
          <p:nvPr/>
        </p:nvCxnSpPr>
        <p:spPr>
          <a:xfrm flipV="1">
            <a:off x="2494034" y="3008385"/>
            <a:ext cx="890101" cy="489114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39B2132-C8F0-417B-AAB1-9668B1A7CBA7}"/>
              </a:ext>
            </a:extLst>
          </p:cNvPr>
          <p:cNvCxnSpPr>
            <a:cxnSpLocks/>
            <a:stCxn id="6" idx="0"/>
          </p:cNvCxnSpPr>
          <p:nvPr/>
        </p:nvCxnSpPr>
        <p:spPr>
          <a:xfrm>
            <a:off x="2494034" y="3497499"/>
            <a:ext cx="890101" cy="416475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BC9D6FA-63C9-44B2-B14E-E1E248CC50A2}"/>
              </a:ext>
            </a:extLst>
          </p:cNvPr>
          <p:cNvCxnSpPr>
            <a:cxnSpLocks/>
          </p:cNvCxnSpPr>
          <p:nvPr/>
        </p:nvCxnSpPr>
        <p:spPr>
          <a:xfrm>
            <a:off x="2494034" y="3497499"/>
            <a:ext cx="890101" cy="1228325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llout: Line 20">
            <a:extLst>
              <a:ext uri="{FF2B5EF4-FFF2-40B4-BE49-F238E27FC236}">
                <a16:creationId xmlns:a16="http://schemas.microsoft.com/office/drawing/2014/main" id="{02C493B6-B2A6-4518-95F0-5E5F4B30E8E6}"/>
              </a:ext>
            </a:extLst>
          </p:cNvPr>
          <p:cNvSpPr/>
          <p:nvPr/>
        </p:nvSpPr>
        <p:spPr>
          <a:xfrm>
            <a:off x="9210699" y="2109654"/>
            <a:ext cx="1931680" cy="978227"/>
          </a:xfrm>
          <a:prstGeom prst="borderCallout1">
            <a:avLst>
              <a:gd name="adj1" fmla="val 67584"/>
              <a:gd name="adj2" fmla="val -161340"/>
              <a:gd name="adj3" fmla="val 50118"/>
              <a:gd name="adj4" fmla="val 7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Link to a task</a:t>
            </a:r>
          </a:p>
        </p:txBody>
      </p:sp>
      <p:sp>
        <p:nvSpPr>
          <p:cNvPr id="22" name="Callout: Line 21">
            <a:extLst>
              <a:ext uri="{FF2B5EF4-FFF2-40B4-BE49-F238E27FC236}">
                <a16:creationId xmlns:a16="http://schemas.microsoft.com/office/drawing/2014/main" id="{2AFD867D-37DD-4C08-B0B6-A400F07B082B}"/>
              </a:ext>
            </a:extLst>
          </p:cNvPr>
          <p:cNvSpPr/>
          <p:nvPr/>
        </p:nvSpPr>
        <p:spPr>
          <a:xfrm>
            <a:off x="9210699" y="3666279"/>
            <a:ext cx="1931680" cy="978227"/>
          </a:xfrm>
          <a:prstGeom prst="borderCallout1">
            <a:avLst>
              <a:gd name="adj1" fmla="val 57101"/>
              <a:gd name="adj2" fmla="val -164878"/>
              <a:gd name="adj3" fmla="val 50118"/>
              <a:gd name="adj4" fmla="val 7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Link to the property on the screen topic</a:t>
            </a:r>
          </a:p>
        </p:txBody>
      </p:sp>
    </p:spTree>
    <p:extLst>
      <p:ext uri="{BB962C8B-B14F-4D97-AF65-F5344CB8AC3E}">
        <p14:creationId xmlns:p14="http://schemas.microsoft.com/office/powerpoint/2010/main" val="2896150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8C5B6-6CE8-44D4-88C9-AF1D8A62F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and bad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716370-5522-463A-9755-A95A39938C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dirty="0"/>
              <a:t>good news </a:t>
            </a:r>
            <a:r>
              <a:rPr lang="en-US" dirty="0"/>
              <a:t>is that I get…</a:t>
            </a:r>
          </a:p>
          <a:p>
            <a:pPr lvl="1"/>
            <a:r>
              <a:rPr lang="en-US" dirty="0"/>
              <a:t>A bunch of reusable chunks</a:t>
            </a:r>
          </a:p>
          <a:p>
            <a:pPr lvl="1"/>
            <a:r>
              <a:rPr lang="en-US" dirty="0"/>
              <a:t>A system that can adapt to UI changes</a:t>
            </a:r>
          </a:p>
          <a:p>
            <a:pPr lvl="1"/>
            <a:r>
              <a:rPr lang="en-US" dirty="0"/>
              <a:t>A system that we can use if contextual help is implemented.</a:t>
            </a:r>
          </a:p>
          <a:p>
            <a:r>
              <a:rPr lang="en-US" dirty="0"/>
              <a:t>The </a:t>
            </a:r>
            <a:r>
              <a:rPr lang="en-US" b="1" dirty="0"/>
              <a:t>bad news </a:t>
            </a:r>
            <a:r>
              <a:rPr lang="en-US" dirty="0"/>
              <a:t>is…</a:t>
            </a:r>
          </a:p>
          <a:p>
            <a:pPr lvl="1"/>
            <a:r>
              <a:rPr lang="en-US" dirty="0"/>
              <a:t>This is a lot to keep track of without a CMS</a:t>
            </a:r>
          </a:p>
          <a:p>
            <a:pPr lvl="1"/>
            <a:r>
              <a:rPr lang="en-US" dirty="0"/>
              <a:t>Manually enforcing naming and other standards is tough</a:t>
            </a:r>
          </a:p>
          <a:p>
            <a:pPr lvl="1"/>
            <a:r>
              <a:rPr lang="en-US" dirty="0"/>
              <a:t>Testing can be difficult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232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3083B-7019-4AF2-BC50-1817ABC3F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at least…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4B8877-EC85-4BAA-91FA-E04417CC51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…everything has a key ;-).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80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64512438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1258</TotalTime>
  <Words>1193</Words>
  <Application>Microsoft Office PowerPoint</Application>
  <PresentationFormat>Widescreen</PresentationFormat>
  <Paragraphs>152</Paragraphs>
  <Slides>18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Century Gothic</vt:lpstr>
      <vt:lpstr>Wingdings 3</vt:lpstr>
      <vt:lpstr>Wisp</vt:lpstr>
      <vt:lpstr>Using keys for everything*</vt:lpstr>
      <vt:lpstr>Keys are the key…</vt:lpstr>
      <vt:lpstr>What I will show today</vt:lpstr>
      <vt:lpstr>The main map</vt:lpstr>
      <vt:lpstr>The keymap</vt:lpstr>
      <vt:lpstr>Key definition closeup</vt:lpstr>
      <vt:lpstr>Linking syntax</vt:lpstr>
      <vt:lpstr>Use case: help on a screen</vt:lpstr>
      <vt:lpstr>The Sites screen</vt:lpstr>
      <vt:lpstr>The strategy</vt:lpstr>
      <vt:lpstr>The approach</vt:lpstr>
      <vt:lpstr>The approach (cont)</vt:lpstr>
      <vt:lpstr>The approach (cont)</vt:lpstr>
      <vt:lpstr>The approach (cont)</vt:lpstr>
      <vt:lpstr>The approach (cont)</vt:lpstr>
      <vt:lpstr>Imagemap (code)</vt:lpstr>
      <vt:lpstr>Good and bad</vt:lpstr>
      <vt:lpstr>But at least…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keys for everything*</dc:title>
  <dc:creator>Steve Straight</dc:creator>
  <cp:lastModifiedBy>Steve Straight</cp:lastModifiedBy>
  <cp:revision>43</cp:revision>
  <dcterms:created xsi:type="dcterms:W3CDTF">2019-08-13T22:08:34Z</dcterms:created>
  <dcterms:modified xsi:type="dcterms:W3CDTF">2019-08-14T19:06:55Z</dcterms:modified>
</cp:coreProperties>
</file>